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6" r:id="rId4"/>
    <p:sldId id="259" r:id="rId5"/>
    <p:sldId id="260" r:id="rId6"/>
    <p:sldId id="271" r:id="rId7"/>
    <p:sldId id="274" r:id="rId8"/>
    <p:sldId id="261" r:id="rId9"/>
    <p:sldId id="262" r:id="rId10"/>
    <p:sldId id="275" r:id="rId11"/>
    <p:sldId id="276" r:id="rId12"/>
    <p:sldId id="283" r:id="rId13"/>
    <p:sldId id="278" r:id="rId14"/>
    <p:sldId id="279" r:id="rId15"/>
    <p:sldId id="280" r:id="rId16"/>
    <p:sldId id="281" r:id="rId17"/>
    <p:sldId id="277" r:id="rId18"/>
    <p:sldId id="284" r:id="rId19"/>
    <p:sldId id="267" r:id="rId20"/>
    <p:sldId id="270" r:id="rId21"/>
  </p:sldIdLst>
  <p:sldSz cx="9144000" cy="6858000" type="screen4x3"/>
  <p:notesSz cx="6858000" cy="9144000"/>
  <p:custDataLst>
    <p:tags r:id="rId2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orient="horz" pos="1480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 autoAdjust="0"/>
    <p:restoredTop sz="77419" autoAdjust="0"/>
  </p:normalViewPr>
  <p:slideViewPr>
    <p:cSldViewPr showGuides="1">
      <p:cViewPr>
        <p:scale>
          <a:sx n="67" d="100"/>
          <a:sy n="67" d="100"/>
        </p:scale>
        <p:origin x="1316" y="-608"/>
      </p:cViewPr>
      <p:guideLst>
        <p:guide orient="horz" pos="2160"/>
        <p:guide pos="2880"/>
        <p:guide pos="5511"/>
        <p:guide pos="249"/>
        <p:guide orient="horz" pos="1480"/>
        <p:guide orient="horz" pos="3884"/>
      </p:guideLst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A5533C5-1668-3F43-9590-D25B0A8EF4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D5043C8-6EE7-2948-89CC-28BAE4CF0AD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0136B95-B030-44EE-936F-040A8E00F341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D9EE50F4-B771-9F47-B084-F92B30EE886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524076D1-BCF9-9846-9DA0-D1BA788F037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/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EC86A8B8-1093-D14A-B195-286B2C63D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mtClean="0"/>
            </a:lvl1pPr>
          </a:lstStyle>
          <a:p>
            <a:pPr>
              <a:defRPr/>
            </a:pPr>
            <a:fld id="{5EFAE7A0-5654-4436-A665-B5287C226F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Folienbildplatzhalter 1">
            <a:extLst>
              <a:ext uri="{FF2B5EF4-FFF2-40B4-BE49-F238E27FC236}">
                <a16:creationId xmlns:a16="http://schemas.microsoft.com/office/drawing/2014/main" id="{0E8870A9-142E-4C3C-83C4-5B1D2CDDD7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izenplatzhalter 2">
            <a:extLst>
              <a:ext uri="{FF2B5EF4-FFF2-40B4-BE49-F238E27FC236}">
                <a16:creationId xmlns:a16="http://schemas.microsoft.com/office/drawing/2014/main" id="{DE601D36-E36E-4F2F-B5C1-C1F519B428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6147" name="Foliennummernplatzhalter 3">
            <a:extLst>
              <a:ext uri="{FF2B5EF4-FFF2-40B4-BE49-F238E27FC236}">
                <a16:creationId xmlns:a16="http://schemas.microsoft.com/office/drawing/2014/main" id="{47E24BC8-D48F-45C8-83F3-FB8117EC4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8774E1-1C3E-4A04-BF99-1AA7E5EF4368}" type="slidenum">
              <a:rPr lang="de-DE" altLang="de-DE"/>
              <a:pPr algn="r"/>
              <a:t>1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>
            <a:extLst>
              <a:ext uri="{FF2B5EF4-FFF2-40B4-BE49-F238E27FC236}">
                <a16:creationId xmlns:a16="http://schemas.microsoft.com/office/drawing/2014/main" id="{EFFA8FF6-B114-44DC-86B6-7C8EF53861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izenplatzhalter 2">
            <a:extLst>
              <a:ext uri="{FF2B5EF4-FFF2-40B4-BE49-F238E27FC236}">
                <a16:creationId xmlns:a16="http://schemas.microsoft.com/office/drawing/2014/main" id="{4F6A9392-98A7-4A26-A312-8E2D4C141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/>
              <a:t>Vero: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de-DE" dirty="0" err="1"/>
              <a:t>Rtree</a:t>
            </a:r>
            <a:r>
              <a:rPr lang="de-DE" dirty="0"/>
              <a:t>: Berechnet die Nachbarschaft indem die Distanz der Input Line mit allen anderen Linien verglichen wird: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de-DE" dirty="0"/>
              <a:t>Ohne Index Strukturen :  320 Routen 6288 Sekunden = 105 Minuten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de-DE" dirty="0"/>
              <a:t>Mit </a:t>
            </a:r>
            <a:r>
              <a:rPr lang="de-DE" dirty="0" err="1"/>
              <a:t>index</a:t>
            </a:r>
            <a:r>
              <a:rPr lang="de-DE" dirty="0"/>
              <a:t> Strukturen: 320 Routen 100 Sekunden = 1,6 Minuten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de-DE" dirty="0"/>
              <a:t>Ungefähr 63 mal schneller mit der Einfügung des </a:t>
            </a:r>
            <a:r>
              <a:rPr lang="de-DE" dirty="0" err="1"/>
              <a:t>Rtrees</a:t>
            </a:r>
            <a:endParaRPr lang="de-DE" dirty="0"/>
          </a:p>
        </p:txBody>
      </p:sp>
      <p:sp>
        <p:nvSpPr>
          <p:cNvPr id="24579" name="Foliennummernplatzhalter 3">
            <a:extLst>
              <a:ext uri="{FF2B5EF4-FFF2-40B4-BE49-F238E27FC236}">
                <a16:creationId xmlns:a16="http://schemas.microsoft.com/office/drawing/2014/main" id="{4306BE07-B062-4B2E-AA44-596CB2B21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35D07C-A025-4327-8DDA-4F1E5285DA0F}" type="slidenum">
              <a:rPr lang="de-DE" altLang="de-DE"/>
              <a:pPr algn="r"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3020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>
            <a:extLst>
              <a:ext uri="{FF2B5EF4-FFF2-40B4-BE49-F238E27FC236}">
                <a16:creationId xmlns:a16="http://schemas.microsoft.com/office/drawing/2014/main" id="{EFFA8FF6-B114-44DC-86B6-7C8EF53861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izenplatzhalter 2">
            <a:extLst>
              <a:ext uri="{FF2B5EF4-FFF2-40B4-BE49-F238E27FC236}">
                <a16:creationId xmlns:a16="http://schemas.microsoft.com/office/drawing/2014/main" id="{4F6A9392-98A7-4A26-A312-8E2D4C141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63x schneller bei </a:t>
            </a:r>
            <a:r>
              <a:rPr lang="de-DE" altLang="de-DE" dirty="0"/>
              <a:t>Common Segment Discovery</a:t>
            </a:r>
            <a:r>
              <a:rPr lang="de-DE" dirty="0"/>
              <a:t> </a:t>
            </a:r>
          </a:p>
        </p:txBody>
      </p:sp>
      <p:sp>
        <p:nvSpPr>
          <p:cNvPr id="24579" name="Foliennummernplatzhalter 3">
            <a:extLst>
              <a:ext uri="{FF2B5EF4-FFF2-40B4-BE49-F238E27FC236}">
                <a16:creationId xmlns:a16="http://schemas.microsoft.com/office/drawing/2014/main" id="{4306BE07-B062-4B2E-AA44-596CB2B21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35D07C-A025-4327-8DDA-4F1E5285DA0F}" type="slidenum">
              <a:rPr lang="de-DE" altLang="de-DE"/>
              <a:pPr algn="r"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79949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Durch Co-</a:t>
            </a:r>
            <a:r>
              <a:rPr lang="de-DE" dirty="0" err="1"/>
              <a:t>occurence</a:t>
            </a:r>
            <a:r>
              <a:rPr lang="de-DE" dirty="0"/>
              <a:t> MAP werden uninteressante Kandidaten früher aussortiert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043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SequenceID</a:t>
            </a:r>
            <a:r>
              <a:rPr lang="de-DE" dirty="0"/>
              <a:t> und </a:t>
            </a:r>
            <a:r>
              <a:rPr lang="de-DE" dirty="0" err="1"/>
              <a:t>ElementID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237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Aufteilung in Vertikale Listen, daher auch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algorithmen</a:t>
            </a:r>
            <a:r>
              <a:rPr lang="de-DE" dirty="0"/>
              <a:t> genannt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45534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Notwendige Bedingung ist SID identisch und EID &lt; EID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8017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weiteren Schritten werden diese </a:t>
            </a:r>
            <a:r>
              <a:rPr lang="de-DE" dirty="0" err="1"/>
              <a:t>tabellen</a:t>
            </a:r>
            <a:r>
              <a:rPr lang="de-DE" dirty="0"/>
              <a:t> </a:t>
            </a:r>
            <a:r>
              <a:rPr lang="de-DE" dirty="0" err="1"/>
              <a:t>gejoined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401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Werte</a:t>
            </a:r>
            <a:r>
              <a:rPr lang="en-US" dirty="0"/>
              <a:t> Freitag:</a:t>
            </a:r>
          </a:p>
          <a:p>
            <a:r>
              <a:rPr lang="en-US" dirty="0"/>
              <a:t>trajectories processed: 320</a:t>
            </a:r>
          </a:p>
          <a:p>
            <a:r>
              <a:rPr lang="en-US" dirty="0"/>
              <a:t>points processed: 14438</a:t>
            </a:r>
          </a:p>
          <a:p>
            <a:r>
              <a:rPr lang="en-US" dirty="0"/>
              <a:t>points after stop point extraction: 7421</a:t>
            </a:r>
          </a:p>
          <a:p>
            <a:r>
              <a:rPr lang="en-US" dirty="0"/>
              <a:t>points after data simplification: 4700</a:t>
            </a:r>
          </a:p>
          <a:p>
            <a:r>
              <a:rPr lang="en-US" dirty="0"/>
              <a:t>-&gt; </a:t>
            </a:r>
            <a:r>
              <a:rPr lang="en-US" dirty="0" err="1"/>
              <a:t>noch</a:t>
            </a:r>
            <a:r>
              <a:rPr lang="en-US" dirty="0"/>
              <a:t> 32,55%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182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274,16sec = 4,57 min</a:t>
            </a:r>
            <a:endParaRPr lang="en-US" dirty="0"/>
          </a:p>
          <a:p>
            <a:r>
              <a:rPr lang="en-US" dirty="0"/>
              <a:t>trajectory partition and simplification was completed</a:t>
            </a:r>
          </a:p>
          <a:p>
            <a:r>
              <a:rPr lang="en-US" dirty="0"/>
              <a:t> expenditure of time in s: 129.249</a:t>
            </a:r>
          </a:p>
          <a:p>
            <a:r>
              <a:rPr lang="en-US" dirty="0"/>
              <a:t> total trajectories processed: 320</a:t>
            </a:r>
          </a:p>
          <a:p>
            <a:r>
              <a:rPr lang="en-US" dirty="0"/>
              <a:t> total points processed: 14438</a:t>
            </a:r>
          </a:p>
          <a:p>
            <a:r>
              <a:rPr lang="en-US" dirty="0"/>
              <a:t> total points after stop point extraction: 7421</a:t>
            </a:r>
          </a:p>
          <a:p>
            <a:r>
              <a:rPr lang="en-US" dirty="0"/>
              <a:t> total points after data simplification: 4700</a:t>
            </a:r>
          </a:p>
          <a:p>
            <a:r>
              <a:rPr lang="en-US" dirty="0"/>
              <a:t> points compression: 0.3255298517800249-&gt; </a:t>
            </a:r>
            <a:r>
              <a:rPr lang="en-US" dirty="0" err="1"/>
              <a:t>noch</a:t>
            </a:r>
            <a:r>
              <a:rPr lang="en-US" dirty="0"/>
              <a:t> 32,55%</a:t>
            </a:r>
          </a:p>
          <a:p>
            <a:endParaRPr lang="en-US" dirty="0"/>
          </a:p>
          <a:p>
            <a:r>
              <a:rPr lang="en-US" dirty="0"/>
              <a:t>common segment discovery was completed:</a:t>
            </a:r>
          </a:p>
          <a:p>
            <a:r>
              <a:rPr lang="en-US" dirty="0"/>
              <a:t> expenditure of time in s: 144.431</a:t>
            </a:r>
          </a:p>
          <a:p>
            <a:r>
              <a:rPr lang="en-US" dirty="0"/>
              <a:t> total line segments processed: 4382</a:t>
            </a:r>
          </a:p>
          <a:p>
            <a:r>
              <a:rPr lang="en-US" dirty="0"/>
              <a:t> total common segment clusters: 436 </a:t>
            </a:r>
          </a:p>
          <a:p>
            <a:r>
              <a:rPr lang="en-US" dirty="0"/>
              <a:t> total line segments that were marked as noise: 2895</a:t>
            </a:r>
          </a:p>
          <a:p>
            <a:endParaRPr lang="en-US" dirty="0"/>
          </a:p>
          <a:p>
            <a:r>
              <a:rPr lang="en-US" dirty="0"/>
              <a:t> O(n log n) </a:t>
            </a:r>
            <a:r>
              <a:rPr lang="en-US" dirty="0" err="1"/>
              <a:t>mit</a:t>
            </a:r>
            <a:r>
              <a:rPr lang="en-US" dirty="0"/>
              <a:t> spatial index,  O(n²) </a:t>
            </a:r>
            <a:r>
              <a:rPr lang="en-US" dirty="0" err="1"/>
              <a:t>ohne</a:t>
            </a:r>
            <a:endParaRPr lang="en-US" dirty="0"/>
          </a:p>
          <a:p>
            <a:r>
              <a:rPr lang="en-US" dirty="0" err="1"/>
              <a:t>prefixSpan</a:t>
            </a:r>
            <a:r>
              <a:rPr lang="en-US" dirty="0"/>
              <a:t> </a:t>
            </a:r>
            <a:r>
              <a:rPr lang="de-DE" dirty="0" err="1"/>
              <a:t>pseudoprojection</a:t>
            </a:r>
            <a:endParaRPr lang="de-DE" dirty="0"/>
          </a:p>
          <a:p>
            <a:r>
              <a:rPr lang="de-DE" dirty="0" err="1"/>
              <a:t>Spade</a:t>
            </a:r>
            <a:r>
              <a:rPr lang="de-DE" dirty="0"/>
              <a:t> keine </a:t>
            </a:r>
            <a:r>
              <a:rPr lang="de-DE" dirty="0" err="1"/>
              <a:t>info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62236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lienbildplatzhalter 1">
            <a:extLst>
              <a:ext uri="{FF2B5EF4-FFF2-40B4-BE49-F238E27FC236}">
                <a16:creationId xmlns:a16="http://schemas.microsoft.com/office/drawing/2014/main" id="{CF9D371C-BBB9-49FE-8A5E-722599AA01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izenplatzhalter 2">
            <a:extLst>
              <a:ext uri="{FF2B5EF4-FFF2-40B4-BE49-F238E27FC236}">
                <a16:creationId xmlns:a16="http://schemas.microsoft.com/office/drawing/2014/main" id="{D690A2C6-9DC6-47ED-9C46-55501BBE8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26627" name="Foliennummernplatzhalter 3">
            <a:extLst>
              <a:ext uri="{FF2B5EF4-FFF2-40B4-BE49-F238E27FC236}">
                <a16:creationId xmlns:a16="http://schemas.microsoft.com/office/drawing/2014/main" id="{5836A8DB-6F8D-4B6B-B43E-AEDC011E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4B6A9B-08EE-4277-901C-301FB6EA661C}" type="slidenum">
              <a:rPr lang="de-DE" altLang="de-DE"/>
              <a:pPr algn="r"/>
              <a:t>19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Folienbildplatzhalter 1">
            <a:extLst>
              <a:ext uri="{FF2B5EF4-FFF2-40B4-BE49-F238E27FC236}">
                <a16:creationId xmlns:a16="http://schemas.microsoft.com/office/drawing/2014/main" id="{0958CC1F-87EF-4CEC-967D-5D1BF2F3EA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Notizenplatzhalter 2">
            <a:extLst>
              <a:ext uri="{FF2B5EF4-FFF2-40B4-BE49-F238E27FC236}">
                <a16:creationId xmlns:a16="http://schemas.microsoft.com/office/drawing/2014/main" id="{266C06EF-1C6D-4C97-BCFE-D5D88387C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8195" name="Foliennummernplatzhalter 3">
            <a:extLst>
              <a:ext uri="{FF2B5EF4-FFF2-40B4-BE49-F238E27FC236}">
                <a16:creationId xmlns:a16="http://schemas.microsoft.com/office/drawing/2014/main" id="{51B22CF7-B18D-41C1-A06D-854BC7438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33BBE-E950-4A9E-B662-A936D8F74CC8}" type="slidenum">
              <a:rPr lang="de-DE" altLang="de-DE"/>
              <a:pPr algn="r"/>
              <a:t>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lienbildplatzhalter 1">
            <a:extLst>
              <a:ext uri="{FF2B5EF4-FFF2-40B4-BE49-F238E27FC236}">
                <a16:creationId xmlns:a16="http://schemas.microsoft.com/office/drawing/2014/main" id="{F2A23554-1BF5-4417-9804-6B631E22E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izenplatzhalter 2">
            <a:extLst>
              <a:ext uri="{FF2B5EF4-FFF2-40B4-BE49-F238E27FC236}">
                <a16:creationId xmlns:a16="http://schemas.microsoft.com/office/drawing/2014/main" id="{CB746264-6E38-4157-B3CE-1747F3092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ACM SIGMOD International Conference on Management of 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 = </a:t>
            </a:r>
            <a:r>
              <a:rPr lang="en-US" dirty="0"/>
              <a:t>Int. Conf. Manage. Data. </a:t>
            </a:r>
            <a:endParaRPr lang="de-DE" altLang="de-DE" dirty="0"/>
          </a:p>
        </p:txBody>
      </p:sp>
      <p:sp>
        <p:nvSpPr>
          <p:cNvPr id="30723" name="Foliennummernplatzhalter 3">
            <a:extLst>
              <a:ext uri="{FF2B5EF4-FFF2-40B4-BE49-F238E27FC236}">
                <a16:creationId xmlns:a16="http://schemas.microsoft.com/office/drawing/2014/main" id="{047038E6-13DD-44DF-A9EB-2355CD9D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0276A1D-C186-4241-9CD3-EFB211AA20B2}" type="slidenum">
              <a:rPr lang="de-DE" altLang="de-DE"/>
              <a:pPr algn="r"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92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Folienbildplatzhalter 1">
            <a:extLst>
              <a:ext uri="{FF2B5EF4-FFF2-40B4-BE49-F238E27FC236}">
                <a16:creationId xmlns:a16="http://schemas.microsoft.com/office/drawing/2014/main" id="{1BFD6866-4800-4189-8849-3A39EA2918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izenplatzhalter 2">
            <a:extLst>
              <a:ext uri="{FF2B5EF4-FFF2-40B4-BE49-F238E27FC236}">
                <a16:creationId xmlns:a16="http://schemas.microsoft.com/office/drawing/2014/main" id="{175F13BE-8990-485E-85ED-9907469F0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10243" name="Foliennummernplatzhalter 3">
            <a:extLst>
              <a:ext uri="{FF2B5EF4-FFF2-40B4-BE49-F238E27FC236}">
                <a16:creationId xmlns:a16="http://schemas.microsoft.com/office/drawing/2014/main" id="{2C6362EB-4CD2-4D0A-B9D4-9389B5E8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66BF189-7D32-42E3-85BF-2D2E89BCA339}" type="slidenum">
              <a:rPr lang="de-DE" altLang="de-DE"/>
              <a:pPr algn="r"/>
              <a:t>3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lienbildplatzhalter 1">
            <a:extLst>
              <a:ext uri="{FF2B5EF4-FFF2-40B4-BE49-F238E27FC236}">
                <a16:creationId xmlns:a16="http://schemas.microsoft.com/office/drawing/2014/main" id="{DBDD9CF4-5328-43C2-9937-D2223E75E8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Notizenplatzhalter 2">
            <a:extLst>
              <a:ext uri="{FF2B5EF4-FFF2-40B4-BE49-F238E27FC236}">
                <a16:creationId xmlns:a16="http://schemas.microsoft.com/office/drawing/2014/main" id="{4A5C2D93-41C9-4E13-9501-1EE94E49B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altLang="de-DE" dirty="0"/>
              <a:t> The TDBC </a:t>
            </a:r>
            <a:r>
              <a:rPr lang="de-DE" altLang="de-DE" dirty="0" err="1"/>
              <a:t>takes</a:t>
            </a:r>
            <a:r>
              <a:rPr lang="de-DE" altLang="de-DE" dirty="0"/>
              <a:t> </a:t>
            </a:r>
            <a:r>
              <a:rPr lang="de-DE" altLang="de-DE" dirty="0" err="1"/>
              <a:t>single</a:t>
            </a:r>
            <a:r>
              <a:rPr lang="de-DE" altLang="de-DE" dirty="0"/>
              <a:t> </a:t>
            </a:r>
            <a:r>
              <a:rPr lang="de-DE" altLang="de-DE" dirty="0" err="1"/>
              <a:t>trajectory</a:t>
            </a:r>
            <a:r>
              <a:rPr lang="de-DE" altLang="de-DE" dirty="0"/>
              <a:t> T , time </a:t>
            </a:r>
            <a:r>
              <a:rPr lang="de-DE" altLang="de-DE" dirty="0" err="1"/>
              <a:t>threshold</a:t>
            </a:r>
            <a:endParaRPr lang="de-DE" altLang="de-DE" dirty="0"/>
          </a:p>
          <a:p>
            <a:pPr eaLnBrk="1" hangingPunct="1"/>
            <a:r>
              <a:rPr lang="de-DE" altLang="de-DE" dirty="0" err="1"/>
              <a:t>dt</a:t>
            </a:r>
            <a:r>
              <a:rPr lang="de-DE" altLang="de-DE" dirty="0"/>
              <a:t>  and </a:t>
            </a:r>
            <a:r>
              <a:rPr lang="de-DE" altLang="de-DE" dirty="0" err="1"/>
              <a:t>distance</a:t>
            </a:r>
            <a:r>
              <a:rPr lang="de-DE" altLang="de-DE" dirty="0"/>
              <a:t> </a:t>
            </a:r>
            <a:r>
              <a:rPr lang="de-DE" altLang="de-DE" dirty="0" err="1"/>
              <a:t>threshold</a:t>
            </a:r>
            <a:r>
              <a:rPr lang="de-DE" altLang="de-DE" dirty="0"/>
              <a:t> </a:t>
            </a:r>
            <a:r>
              <a:rPr lang="de-DE" altLang="de-DE" dirty="0" err="1"/>
              <a:t>dd</a:t>
            </a:r>
            <a:r>
              <a:rPr lang="de-DE" altLang="de-DE" dirty="0"/>
              <a:t>  </a:t>
            </a:r>
            <a:r>
              <a:rPr lang="de-DE" altLang="de-DE" dirty="0" err="1"/>
              <a:t>as</a:t>
            </a:r>
            <a:r>
              <a:rPr lang="de-DE" altLang="de-DE" dirty="0"/>
              <a:t> </a:t>
            </a:r>
            <a:r>
              <a:rPr lang="de-DE" altLang="de-DE" dirty="0" err="1"/>
              <a:t>input</a:t>
            </a:r>
            <a:r>
              <a:rPr lang="de-DE" altLang="de-DE" dirty="0"/>
              <a:t> </a:t>
            </a:r>
            <a:r>
              <a:rPr lang="de-DE" altLang="de-DE" dirty="0" err="1"/>
              <a:t>conditions</a:t>
            </a:r>
            <a:endParaRPr lang="de-DE" altLang="de-DE" dirty="0"/>
          </a:p>
          <a:p>
            <a:pPr eaLnBrk="1" hangingPunct="1"/>
            <a:r>
              <a:rPr lang="de-DE" altLang="de-DE" dirty="0"/>
              <a:t> Vero:</a:t>
            </a:r>
          </a:p>
          <a:p>
            <a:pPr marL="539750" lvl="1" indent="0" eaLnBrk="1" hangingPunct="1">
              <a:buFont typeface="Arial" panose="020B0604020202020204" pitchFamily="34" charset="0"/>
              <a:buNone/>
            </a:pPr>
            <a:r>
              <a:rPr lang="de-DE" altLang="de-DE" dirty="0"/>
              <a:t>TRAJECTORY PARTITION:</a:t>
            </a:r>
          </a:p>
          <a:p>
            <a:pPr marL="1306513" lvl="2" indent="-342900" eaLnBrk="1" hangingPunct="1">
              <a:buFontTx/>
              <a:buAutoNum type="arabicPeriod"/>
            </a:pPr>
            <a:r>
              <a:rPr lang="de-DE" altLang="de-DE" dirty="0"/>
              <a:t>Identifizieren die diskontinuierliche Punkte</a:t>
            </a:r>
          </a:p>
          <a:p>
            <a:pPr marL="1306513" lvl="2" indent="-342900" eaLnBrk="1" hangingPunct="1">
              <a:buFontTx/>
              <a:buAutoNum type="arabicPeriod"/>
            </a:pPr>
            <a:r>
              <a:rPr lang="de-DE" altLang="de-DE" dirty="0" err="1"/>
              <a:t>Trajectory</a:t>
            </a:r>
            <a:r>
              <a:rPr lang="de-DE" altLang="de-DE" dirty="0"/>
              <a:t> teilen in unterschiedlichen Routen</a:t>
            </a:r>
          </a:p>
          <a:p>
            <a:pPr marL="1306513" lvl="2" indent="-342900" eaLnBrk="1" hangingPunct="1">
              <a:buFontTx/>
              <a:buAutoNum type="arabicPeriod"/>
            </a:pPr>
            <a:r>
              <a:rPr lang="de-DE" altLang="de-DE" dirty="0" err="1"/>
              <a:t>Stop-poinst</a:t>
            </a:r>
            <a:r>
              <a:rPr lang="de-DE" altLang="de-DE" dirty="0"/>
              <a:t> rausnehmen mit TDBC  Methode</a:t>
            </a:r>
          </a:p>
          <a:p>
            <a:pPr marL="539750" lvl="1" indent="0" eaLnBrk="1" hangingPunct="1">
              <a:buFont typeface="Arial" panose="020B0604020202020204" pitchFamily="34" charset="0"/>
              <a:buNone/>
            </a:pPr>
            <a:r>
              <a:rPr lang="de-DE" altLang="de-DE" dirty="0"/>
              <a:t>DATA SIMPLIFICATION:</a:t>
            </a:r>
          </a:p>
          <a:p>
            <a:pPr marL="1306513" lvl="2" indent="-342900" eaLnBrk="1" hangingPunct="1">
              <a:buFontTx/>
              <a:buAutoNum type="arabicPeriod"/>
            </a:pPr>
            <a:r>
              <a:rPr lang="de-DE" altLang="de-DE" dirty="0"/>
              <a:t>Komprimierung einer Menge redundanter </a:t>
            </a:r>
            <a:r>
              <a:rPr lang="de-DE" altLang="de-DE" dirty="0" err="1"/>
              <a:t>Trajektionspunkte</a:t>
            </a:r>
            <a:r>
              <a:rPr lang="de-DE" altLang="de-DE" dirty="0"/>
              <a:t> und extrahiert die erforderlichen Knoten für jede Route.</a:t>
            </a:r>
          </a:p>
          <a:p>
            <a:pPr marL="1306513" lvl="2" indent="-342900" eaLnBrk="1" hangingPunct="1">
              <a:buFontTx/>
              <a:buAutoNum type="arabicPeriod"/>
            </a:pPr>
            <a:r>
              <a:rPr lang="de-DE" altLang="de-DE" dirty="0"/>
              <a:t>Anwendung des Douglas-Peuker Algorithmus</a:t>
            </a:r>
          </a:p>
          <a:p>
            <a:pPr eaLnBrk="1" hangingPunct="1"/>
            <a:endParaRPr lang="de-DE" altLang="de-DE" dirty="0"/>
          </a:p>
        </p:txBody>
      </p:sp>
      <p:sp>
        <p:nvSpPr>
          <p:cNvPr id="12291" name="Foliennummernplatzhalter 3">
            <a:extLst>
              <a:ext uri="{FF2B5EF4-FFF2-40B4-BE49-F238E27FC236}">
                <a16:creationId xmlns:a16="http://schemas.microsoft.com/office/drawing/2014/main" id="{4D394EB9-8F14-49FE-969B-3028D85D2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E011BD-0B84-4AB5-8562-272FA364A370}" type="slidenum">
              <a:rPr lang="de-DE" altLang="de-DE"/>
              <a:pPr algn="r"/>
              <a:t>4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>
            <a:extLst>
              <a:ext uri="{FF2B5EF4-FFF2-40B4-BE49-F238E27FC236}">
                <a16:creationId xmlns:a16="http://schemas.microsoft.com/office/drawing/2014/main" id="{1C24F87B-9165-4F02-8B91-85E68F20E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izenplatzhalter 2">
            <a:extLst>
              <a:ext uri="{FF2B5EF4-FFF2-40B4-BE49-F238E27FC236}">
                <a16:creationId xmlns:a16="http://schemas.microsoft.com/office/drawing/2014/main" id="{BD32A458-52CF-4165-B5DD-52DE882A1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altLang="de-DE" dirty="0"/>
              <a:t>Multi Level Grid, </a:t>
            </a:r>
            <a:r>
              <a:rPr lang="de-DE" altLang="de-DE" dirty="0" err="1"/>
              <a:t>probleme</a:t>
            </a:r>
            <a:r>
              <a:rPr lang="de-DE" altLang="de-DE" dirty="0"/>
              <a:t> bei der Implementation</a:t>
            </a:r>
          </a:p>
        </p:txBody>
      </p:sp>
      <p:sp>
        <p:nvSpPr>
          <p:cNvPr id="16387" name="Foliennummernplatzhalter 3">
            <a:extLst>
              <a:ext uri="{FF2B5EF4-FFF2-40B4-BE49-F238E27FC236}">
                <a16:creationId xmlns:a16="http://schemas.microsoft.com/office/drawing/2014/main" id="{85E73D4A-BE7D-4D98-BBAD-41DFD3034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BE1736-C496-4748-B8E5-A5F6F2DA8EDD}" type="slidenum">
              <a:rPr lang="de-DE" altLang="de-DE"/>
              <a:pPr algn="r"/>
              <a:t>5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Aufgrund von Performance Problemen und da </a:t>
            </a:r>
            <a:r>
              <a:rPr lang="de-DE" dirty="0" err="1"/>
              <a:t>Bearing</a:t>
            </a:r>
            <a:r>
              <a:rPr lang="de-DE" dirty="0"/>
              <a:t> im </a:t>
            </a:r>
            <a:r>
              <a:rPr lang="de-DE" dirty="0" err="1"/>
              <a:t>Traclus</a:t>
            </a:r>
            <a:r>
              <a:rPr lang="de-DE" dirty="0"/>
              <a:t> nicht mehr benötigt wurde haben wir den zugehörigen Code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626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Punkte haben nur eine Endzeit wenn sie vereinfacht wurden da sie </a:t>
            </a:r>
            <a:r>
              <a:rPr lang="de-DE" dirty="0" err="1"/>
              <a:t>Stoppoints</a:t>
            </a:r>
            <a:r>
              <a:rPr lang="de-DE" dirty="0"/>
              <a:t>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E7A0-5654-4436-A665-B5287C226F7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862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>
            <a:extLst>
              <a:ext uri="{FF2B5EF4-FFF2-40B4-BE49-F238E27FC236}">
                <a16:creationId xmlns:a16="http://schemas.microsoft.com/office/drawing/2014/main" id="{7A27A824-B8BD-4EDD-A01D-F11D2973D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izenplatzhalter 2">
            <a:extLst>
              <a:ext uri="{FF2B5EF4-FFF2-40B4-BE49-F238E27FC236}">
                <a16:creationId xmlns:a16="http://schemas.microsoft.com/office/drawing/2014/main" id="{383DA63F-F624-4686-B0C8-16F70C773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 typeface="Arial" panose="020B0604020202020204" pitchFamily="34" charset="0"/>
              <a:buAutoNum type="alphaLcParenR"/>
            </a:pPr>
            <a:r>
              <a:rPr lang="de-DE" altLang="de-DE" dirty="0"/>
              <a:t>Vero: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Identifiziere der aufeinanderfolgenden Linien von verschiedenen Routen.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Aufeinanderfolgende Verbindungslinien, berechne die Repräsentationslinie</a:t>
            </a:r>
            <a:br>
              <a:rPr lang="de-DE" altLang="de-DE" dirty="0"/>
            </a:br>
            <a:r>
              <a:rPr lang="de-DE" altLang="de-DE" dirty="0"/>
              <a:t>von L1 und die Projektionspunkte jeder Linie.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Entfernung der redundante Projektionspunkte und Filterung der  kurzen Projektionslinie</a:t>
            </a:r>
          </a:p>
          <a:p>
            <a:pPr eaLnBrk="1" hangingPunct="1"/>
            <a:endParaRPr lang="de-DE" altLang="de-DE" dirty="0"/>
          </a:p>
        </p:txBody>
      </p:sp>
      <p:sp>
        <p:nvSpPr>
          <p:cNvPr id="18435" name="Foliennummernplatzhalter 3">
            <a:extLst>
              <a:ext uri="{FF2B5EF4-FFF2-40B4-BE49-F238E27FC236}">
                <a16:creationId xmlns:a16="http://schemas.microsoft.com/office/drawing/2014/main" id="{1F55EAF2-A225-4AEE-AA59-3410FFB7E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BDB866F-C22C-4E16-9C13-B56AE025F871}" type="slidenum">
              <a:rPr lang="de-DE" altLang="de-DE"/>
              <a:pPr algn="r"/>
              <a:t>8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lienbildplatzhalter 1">
            <a:extLst>
              <a:ext uri="{FF2B5EF4-FFF2-40B4-BE49-F238E27FC236}">
                <a16:creationId xmlns:a16="http://schemas.microsoft.com/office/drawing/2014/main" id="{0A653F33-C6AA-4C73-87BB-D11927E29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izenplatzhalter 2">
            <a:extLst>
              <a:ext uri="{FF2B5EF4-FFF2-40B4-BE49-F238E27FC236}">
                <a16:creationId xmlns:a16="http://schemas.microsoft.com/office/drawing/2014/main" id="{3620A648-F7B8-4BF8-9AD1-619203D77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20483" name="Foliennummernplatzhalter 3">
            <a:extLst>
              <a:ext uri="{FF2B5EF4-FFF2-40B4-BE49-F238E27FC236}">
                <a16:creationId xmlns:a16="http://schemas.microsoft.com/office/drawing/2014/main" id="{9438830F-BD6B-48BB-B870-CB96E459A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0C2BE58-97BC-406A-8AEF-DC871F6603AE}" type="slidenum">
              <a:rPr lang="de-DE" altLang="de-DE"/>
              <a:pPr algn="r"/>
              <a:t>9</a:t>
            </a:fld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0.xml"/><Relationship Id="rId7" Type="http://schemas.openxmlformats.org/officeDocument/2006/relationships/oleObject" Target="../embeddings/oleObject2.bin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>
            <a:extLst>
              <a:ext uri="{FF2B5EF4-FFF2-40B4-BE49-F238E27FC236}">
                <a16:creationId xmlns:a16="http://schemas.microsoft.com/office/drawing/2014/main" id="{AA1C5F89-C072-4E00-885E-2E6E1C42683B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539750" y="6135688"/>
            <a:ext cx="80613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5" name="Picture 9" descr="TU_Logo_lang_RGB_rot_PPT-1">
            <a:extLst>
              <a:ext uri="{FF2B5EF4-FFF2-40B4-BE49-F238E27FC236}">
                <a16:creationId xmlns:a16="http://schemas.microsoft.com/office/drawing/2014/main" id="{9E8EDA65-79C6-4EF9-B5CC-7FE41657E01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39750"/>
            <a:ext cx="216058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Rectangle 14" hidden="1">
            <a:extLst>
              <a:ext uri="{FF2B5EF4-FFF2-40B4-BE49-F238E27FC236}">
                <a16:creationId xmlns:a16="http://schemas.microsoft.com/office/drawing/2014/main" id="{DD455FC7-08B7-4A3E-9946-2870F824F845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r:id="rId7" imgW="0" imgH="0" progId="TCLayout.ActiveDocument.1">
                  <p:embed/>
                </p:oleObj>
              </mc:Choice>
              <mc:Fallback>
                <p:oleObj r:id="rId7" imgW="0" imgH="0" progId="TCLayout.ActiveDocument.1">
                  <p:embed/>
                  <p:pic>
                    <p:nvPicPr>
                      <p:cNvPr id="5124" name="Rectangle 14" hidden="1">
                        <a:extLst>
                          <a:ext uri="{FF2B5EF4-FFF2-40B4-BE49-F238E27FC236}">
                            <a16:creationId xmlns:a16="http://schemas.microsoft.com/office/drawing/2014/main" id="{913F5F28-95B4-431E-AC7D-02C5C0F5C21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9" descr="TU_130227_PPT_Bild-Hausecke">
            <a:extLst>
              <a:ext uri="{FF2B5EF4-FFF2-40B4-BE49-F238E27FC236}">
                <a16:creationId xmlns:a16="http://schemas.microsoft.com/office/drawing/2014/main" id="{B31FD7BC-70E0-4CDA-9A59-70D5C969E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8604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6BF97786-D51C-7647-956A-548311B758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Titel durch Klicken hinzufügen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09265B3-F9E6-534B-954B-995AC3E1EC7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5659438"/>
            <a:ext cx="8061325" cy="279400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altLang="de-DE" noProof="0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64534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E2D64-0BD2-6B43-870D-F70A9113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C99B78-4569-C442-B08E-A8AF120D1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12CA0D45-CD81-4696-853A-D525E369B63D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BCFB52A-11F4-427B-9410-F415CA117CF0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BF38F40C-433B-4451-A1D9-469F66020761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633B1E-5722-48C9-BEDE-0FC674CE7B79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34A4574-3A80-DC4D-90BE-0769877D0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86538" y="1717675"/>
            <a:ext cx="2014537" cy="42735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C4BE1B-F700-2E44-9072-4FF30C6B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9750" y="1717675"/>
            <a:ext cx="5894388" cy="42735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0D99C70-B3AB-4F76-8588-B4BA1485DE14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B8412BB-AD8D-4707-BE6B-5C65EA5CBAB4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74F71846-112F-4547-B64A-40663664BF42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A83BDF-BA6E-4FF2-8FC1-3055683E39C1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8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B50FC-8C98-A342-8973-3F39538F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A5412-6766-2C4D-8612-298FB1DF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2349500"/>
            <a:ext cx="8061325" cy="36717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896DD83-CDC7-4DD4-B6FE-3EE3444433AC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AA91DC3-E1AF-4F14-B1D2-63A61284D895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xfrm>
            <a:off x="539750" y="6557963"/>
            <a:ext cx="2016026" cy="1524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F5AAC1-0363-40DE-95D5-79941A3908E6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A3913DD5-21DC-463A-8A10-0FF173E47C94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71800" y="6557963"/>
            <a:ext cx="2016026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de-DE" dirty="0"/>
              <a:t>08. Juli 2019</a:t>
            </a:r>
          </a:p>
        </p:txBody>
      </p:sp>
    </p:spTree>
    <p:extLst>
      <p:ext uri="{BB962C8B-B14F-4D97-AF65-F5344CB8AC3E}">
        <p14:creationId xmlns:p14="http://schemas.microsoft.com/office/powerpoint/2010/main" val="77955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572A1-4284-DA47-9E99-F82820B6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E2EA01-4C20-734D-AF6E-C3D30A28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0E85C1A-25FC-403E-A8DA-62BFC0593778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8DFE156-1860-4B9F-A4A3-6A06247D02CB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08A49FA-BE26-44A7-B2E8-A65F5106D67D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69ACB0-2DA2-45A4-B9E0-F205BB4DC978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9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70BBB-287C-9E43-98B1-B1723639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09A18D-CDC0-4144-A9B4-B82900602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2349500"/>
            <a:ext cx="3954463" cy="3641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7D693D-7789-B74E-9279-7B0E945E0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2349500"/>
            <a:ext cx="3954462" cy="3641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D3D4C28-2582-4E4D-BCF1-CE5A12D7D993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8EDD935-D128-4A45-80C9-607D67F6CB11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17AFAC45-C2B1-4F47-95BE-9B90F34E1B74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860117C-A614-4E75-9871-7C08B594D883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0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D0F6C-C34C-4A4E-B5FF-A40861E5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919450-0927-2E4E-92C4-4FF71EC19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152FC5-3AE6-784A-9CA4-4E0B862B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95953B-1B61-664E-831D-8C27E2A11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138475-7BF7-0A46-A14F-A8614327A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19BCB3A-97BE-4A35-8E28-9F20FD0F0C32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EC543CC-61A3-49CC-87E9-0E86F2725689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C2E571B0-6F15-4F08-AA2F-D0981FDEF5E4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A4158F-4FFA-4520-ADC9-61BCFEB42BDD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0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7C147-261A-B040-9E73-B2D85CD2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F4FA04-E395-4D51-8782-D7260F3C4CB7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1147DF9A-C1A8-40C8-93BC-0568A0ADCD9F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95232F4F-90D4-4F1D-8CE0-C8440DE47E84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D9CD5B5-3E12-4DF1-8233-DE427009F445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85BF51FA-D84B-43E0-B7FB-90653C9D919F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D5ED0CA-7E84-4C47-B549-452BF361604E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7E8612C5-4FA7-4F06-AD58-70C99D99F3E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107321-AA79-4267-A0A3-EF2A7DCE9291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8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B660F-3B6E-E944-89BF-C30FA00C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AC5C9D-4854-EC45-A8E4-AE69AF3E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80F37D-DE80-1540-8646-7F3C2023F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79E4E43B-9BE4-4A6F-AD1F-A709EEEA817D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C6E02571-B3CB-45C0-9905-8C5A7664EA36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C41D76B8-6174-4813-86FD-44B16A930AC5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4AD37CB-863E-4837-9991-380CB1654D83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76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475FF-668A-674C-8913-0A00DF44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F38F3A9-B3A5-FC4A-B189-1EA8263C8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39F3D4-455D-B444-B4E5-83D1895BD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39832FC-DA38-45C0-B700-9EDF76B79FCA}"/>
              </a:ext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4A0A91A2-21E1-4924-8FFD-4CA95043AB0C}"/>
              </a:ext>
            </a:extLst>
          </p:cNvPr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2FC36AC-F716-4D24-9B5A-FFE17B6F4F10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2DB836-433D-4772-9E71-9751CE23D144}"/>
              </a:ext>
            </a:extLst>
          </p:cNvPr>
          <p:cNvSpPr/>
          <p:nvPr userDrawn="1"/>
        </p:nvSpPr>
        <p:spPr bwMode="auto">
          <a:xfrm>
            <a:off x="7197075" y="6278363"/>
            <a:ext cx="1404000" cy="43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4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72F5BD0-6211-40FA-A16F-FED58C6979A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/>
              <a:t>Titel durch Klicken hinzufügen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8A5F4EA-0091-40DA-98C8-BC56542721D1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 durck Klicken hinzufügen</a:t>
            </a:r>
          </a:p>
          <a:p>
            <a:pPr lvl="1"/>
            <a:r>
              <a:rPr lang="de-DE" altLang="de-DE"/>
              <a:t>Xxx</a:t>
            </a:r>
          </a:p>
        </p:txBody>
      </p:sp>
      <p:pic>
        <p:nvPicPr>
          <p:cNvPr id="1028" name="Picture 7" descr="TU_Logo_lang_RGB_rot_PPT-2">
            <a:extLst>
              <a:ext uri="{FF2B5EF4-FFF2-40B4-BE49-F238E27FC236}">
                <a16:creationId xmlns:a16="http://schemas.microsoft.com/office/drawing/2014/main" id="{E2DCE703-28A7-40FE-96A0-8731D4BDF5AB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539750"/>
            <a:ext cx="1368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3">
            <a:extLst>
              <a:ext uri="{FF2B5EF4-FFF2-40B4-BE49-F238E27FC236}">
                <a16:creationId xmlns:a16="http://schemas.microsoft.com/office/drawing/2014/main" id="{5753AF84-8B63-6E4B-A85F-0A63136CDE87}"/>
              </a:ext>
            </a:extLst>
          </p:cNvPr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539750" y="6372225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37081898-BD57-EC40-B5E8-22C63B5A3109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8CD97C62-6332-4563-9B9F-C8E010F5E015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1" name="Rectangle 20">
            <a:extLst>
              <a:ext uri="{FF2B5EF4-FFF2-40B4-BE49-F238E27FC236}">
                <a16:creationId xmlns:a16="http://schemas.microsoft.com/office/drawing/2014/main" id="{393FFC54-BE29-423B-8B80-8B312CF823A4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32650" y="6278563"/>
            <a:ext cx="1366838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000"/>
              <a:t>Dezentrales Logo</a:t>
            </a:r>
          </a:p>
          <a:p>
            <a:pPr eaLnBrk="1" hangingPunct="1"/>
            <a:r>
              <a:rPr lang="de-DE" altLang="de-DE" sz="1000"/>
              <a:t>optional</a:t>
            </a:r>
            <a:endParaRPr lang="de-DE" altLang="de-DE" sz="1800"/>
          </a:p>
        </p:txBody>
      </p:sp>
      <p:graphicFrame>
        <p:nvGraphicFramePr>
          <p:cNvPr id="1032" name="Rectangle 18" hidden="1">
            <a:extLst>
              <a:ext uri="{FF2B5EF4-FFF2-40B4-BE49-F238E27FC236}">
                <a16:creationId xmlns:a16="http://schemas.microsoft.com/office/drawing/2014/main" id="{EE476BB4-1577-4DF6-8CCE-5AB0E75F0D1D}"/>
              </a:ext>
            </a:extLst>
          </p:cNvPr>
          <p:cNvGraphicFramePr>
            <a:graphicFrameLocks/>
          </p:cNvGraphicFramePr>
          <p:nvPr>
            <p:custDataLst>
              <p:tags r:id="rId20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22" imgW="0" imgH="0" progId="TCLayout.ActiveDocument.1">
                  <p:embed/>
                </p:oleObj>
              </mc:Choice>
              <mc:Fallback>
                <p:oleObj r:id="rId22" imgW="0" imgH="0" progId="TCLayout.ActiveDocument.1">
                  <p:embed/>
                  <p:pic>
                    <p:nvPicPr>
                      <p:cNvPr id="0" name="Rectangle 18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" name="Picture 22" descr="TU_130227_PPT_Bild-Hausecke_Streifen">
            <a:extLst>
              <a:ext uri="{FF2B5EF4-FFF2-40B4-BE49-F238E27FC236}">
                <a16:creationId xmlns:a16="http://schemas.microsoft.com/office/drawing/2014/main" id="{4753520A-51C5-49A5-85AA-F093BAB3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lnSpc>
          <a:spcPts val="2200"/>
        </a:lnSpc>
        <a:spcBef>
          <a:spcPct val="0"/>
        </a:spcBef>
        <a:spcAft>
          <a:spcPct val="0"/>
        </a:spcAft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92213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1C9DA798-EFA6-4EEE-8B9B-519909980A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4651375"/>
            <a:ext cx="8061325" cy="1128713"/>
          </a:xfrm>
        </p:spPr>
        <p:txBody>
          <a:bodyPr/>
          <a:lstStyle/>
          <a:p>
            <a:pPr eaLnBrk="1" hangingPunct="1"/>
            <a:r>
              <a:rPr lang="de-DE" altLang="de-DE" sz="2000" dirty="0"/>
              <a:t>Abschlusspräsentation Datenbankprojekt 2019 </a:t>
            </a:r>
            <a:br>
              <a:rPr lang="de-DE" altLang="de-DE" sz="2000" dirty="0"/>
            </a:br>
            <a:r>
              <a:rPr lang="de-DE" altLang="de-DE" sz="1800" dirty="0"/>
              <a:t>Mining Frequent Route Patterns </a:t>
            </a:r>
            <a:r>
              <a:rPr lang="de-DE" altLang="de-DE" sz="1800" dirty="0" err="1"/>
              <a:t>Based</a:t>
            </a:r>
            <a:r>
              <a:rPr lang="de-DE" altLang="de-DE" sz="1800" dirty="0"/>
              <a:t> on Personal </a:t>
            </a:r>
            <a:r>
              <a:rPr lang="de-DE" altLang="de-DE" sz="1800" dirty="0" err="1"/>
              <a:t>Trajectory</a:t>
            </a:r>
            <a:r>
              <a:rPr lang="de-DE" altLang="de-DE" sz="1800" dirty="0"/>
              <a:t> </a:t>
            </a:r>
            <a:r>
              <a:rPr lang="de-DE" altLang="de-DE" sz="1800" dirty="0" err="1"/>
              <a:t>Abstraction</a:t>
            </a:r>
            <a:r>
              <a:rPr lang="de-DE" altLang="de-DE" sz="1800" dirty="0"/>
              <a:t> </a:t>
            </a:r>
            <a:br>
              <a:rPr lang="de-DE" altLang="de-DE" sz="2000" dirty="0"/>
            </a:br>
            <a:endParaRPr lang="de-DE" altLang="de-DE" sz="2000" dirty="0"/>
          </a:p>
        </p:txBody>
      </p:sp>
      <p:sp>
        <p:nvSpPr>
          <p:cNvPr id="4098" name="Rectangle 3">
            <a:extLst>
              <a:ext uri="{FF2B5EF4-FFF2-40B4-BE49-F238E27FC236}">
                <a16:creationId xmlns:a16="http://schemas.microsoft.com/office/drawing/2014/main" id="{BFAB9F6B-D3C8-4DEE-AE4A-1AAC93613C6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5686425"/>
            <a:ext cx="8061325" cy="252413"/>
          </a:xfrm>
        </p:spPr>
        <p:txBody>
          <a:bodyPr/>
          <a:lstStyle/>
          <a:p>
            <a:pPr eaLnBrk="1" hangingPunct="1"/>
            <a:r>
              <a:rPr lang="de-DE" altLang="de-DE" dirty="0"/>
              <a:t>Mark Bauknecht | </a:t>
            </a:r>
            <a:r>
              <a:rPr lang="de-DE" altLang="de-DE" dirty="0" err="1"/>
              <a:t>Xu</a:t>
            </a:r>
            <a:r>
              <a:rPr lang="de-DE" altLang="de-DE" dirty="0"/>
              <a:t> Jia Fug Liu | |Karen Verónica </a:t>
            </a:r>
            <a:r>
              <a:rPr lang="de-DE" altLang="de-DE" dirty="0" err="1"/>
              <a:t>Sacotto</a:t>
            </a:r>
            <a:r>
              <a:rPr lang="de-DE" altLang="de-DE" dirty="0"/>
              <a:t> Cárdenas		08.Juli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CE6D4AC-C92C-4093-81B1-0FCC848DB9D9}"/>
              </a:ext>
            </a:extLst>
          </p:cNvPr>
          <p:cNvSpPr txBox="1">
            <a:spLocks/>
          </p:cNvSpPr>
          <p:nvPr/>
        </p:nvSpPr>
        <p:spPr bwMode="auto">
          <a:xfrm>
            <a:off x="4572000" y="2378075"/>
            <a:ext cx="4176713" cy="380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92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+mj-lt"/>
              <a:buAutoNum type="arabicPeriod" startAt="2"/>
              <a:defRPr/>
            </a:pPr>
            <a:r>
              <a:rPr lang="de-DE" dirty="0"/>
              <a:t>Anschließend werden die Daten anhand eines Index in einer Baumstruktur angeordnet.</a:t>
            </a:r>
          </a:p>
          <a:p>
            <a:pPr marL="0" indent="0" eaLnBrk="1" hangingPunct="1">
              <a:defRPr/>
            </a:pPr>
            <a:endParaRPr lang="de-DE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indent="0" eaLnBrk="1" hangingPunct="1">
              <a:defRPr/>
            </a:pPr>
            <a:r>
              <a:rPr lang="de-DE" dirty="0"/>
              <a:t> </a:t>
            </a:r>
          </a:p>
        </p:txBody>
      </p:sp>
      <p:sp>
        <p:nvSpPr>
          <p:cNvPr id="23553" name="Titel 1">
            <a:extLst>
              <a:ext uri="{FF2B5EF4-FFF2-40B4-BE49-F238E27FC236}">
                <a16:creationId xmlns:a16="http://schemas.microsoft.com/office/drawing/2014/main" id="{842A4ACC-A9BC-4B49-9156-75CEBEF37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Optimierung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DD75E6-D80E-ED44-9977-741EBCB5B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2361406"/>
            <a:ext cx="4176713" cy="3804444"/>
          </a:xfrm>
        </p:spPr>
        <p:txBody>
          <a:bodyPr/>
          <a:lstStyle/>
          <a:p>
            <a:pPr eaLnBrk="1" hangingPunct="1">
              <a:buFont typeface="+mj-lt"/>
              <a:buAutoNum type="arabicPeriod"/>
              <a:defRPr/>
            </a:pPr>
            <a:r>
              <a:rPr lang="de-DE" dirty="0" err="1"/>
              <a:t>Rtree</a:t>
            </a:r>
            <a:r>
              <a:rPr lang="de-DE" dirty="0"/>
              <a:t> Berechnet die Nachbarschaft indem die Distanz der Input Linie mit allen anderen Linien verglichen wird.</a:t>
            </a:r>
          </a:p>
          <a:p>
            <a:pPr marL="0" indent="0" eaLnBrk="1" hangingPunct="1">
              <a:defRPr/>
            </a:pPr>
            <a:endParaRPr lang="de-DE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indent="0" eaLnBrk="1" hangingPunct="1">
              <a:defRPr/>
            </a:pPr>
            <a:r>
              <a:rPr lang="de-DE" dirty="0"/>
              <a:t> </a:t>
            </a:r>
          </a:p>
        </p:txBody>
      </p:sp>
      <p:sp>
        <p:nvSpPr>
          <p:cNvPr id="23555" name="Fußzeilenplatzhalter 3">
            <a:extLst>
              <a:ext uri="{FF2B5EF4-FFF2-40B4-BE49-F238E27FC236}">
                <a16:creationId xmlns:a16="http://schemas.microsoft.com/office/drawing/2014/main" id="{238020F1-24F4-4B65-91F6-657AE217C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23556" name="Foliennummernplatzhalter 4">
            <a:extLst>
              <a:ext uri="{FF2B5EF4-FFF2-40B4-BE49-F238E27FC236}">
                <a16:creationId xmlns:a16="http://schemas.microsoft.com/office/drawing/2014/main" id="{0907CAAB-8F11-4BC3-8BA2-D3835F5F36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5AC4CB1B-6A8D-4781-AAB2-25DB7812FEC5}" type="slidenum">
              <a:rPr lang="de-DE" altLang="de-DE" sz="1000" smtClean="0">
                <a:solidFill>
                  <a:schemeClr val="accent1"/>
                </a:solidFill>
              </a:rPr>
              <a:pPr algn="l"/>
              <a:t>10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pic>
        <p:nvPicPr>
          <p:cNvPr id="2355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FBA0698-EEA0-4C19-8601-B1902BD3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3584798"/>
            <a:ext cx="4240212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DF283ED-01BB-49AC-9DC3-C12A5E02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3356991"/>
            <a:ext cx="28209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02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>
            <a:extLst>
              <a:ext uri="{FF2B5EF4-FFF2-40B4-BE49-F238E27FC236}">
                <a16:creationId xmlns:a16="http://schemas.microsoft.com/office/drawing/2014/main" id="{842A4ACC-A9BC-4B49-9156-75CEBEF37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Optimierung</a:t>
            </a:r>
          </a:p>
        </p:txBody>
      </p:sp>
      <p:sp>
        <p:nvSpPr>
          <p:cNvPr id="23555" name="Fußzeilenplatzhalter 3">
            <a:extLst>
              <a:ext uri="{FF2B5EF4-FFF2-40B4-BE49-F238E27FC236}">
                <a16:creationId xmlns:a16="http://schemas.microsoft.com/office/drawing/2014/main" id="{238020F1-24F4-4B65-91F6-657AE217C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23556" name="Foliennummernplatzhalter 4">
            <a:extLst>
              <a:ext uri="{FF2B5EF4-FFF2-40B4-BE49-F238E27FC236}">
                <a16:creationId xmlns:a16="http://schemas.microsoft.com/office/drawing/2014/main" id="{0907CAAB-8F11-4BC3-8BA2-D3835F5F36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5AC4CB1B-6A8D-4781-AAB2-25DB7812FEC5}" type="slidenum">
              <a:rPr lang="de-DE" altLang="de-DE" sz="1000" smtClean="0">
                <a:solidFill>
                  <a:schemeClr val="accent1"/>
                </a:solidFill>
              </a:rPr>
              <a:pPr algn="l"/>
              <a:t>11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pic>
        <p:nvPicPr>
          <p:cNvPr id="2355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6FBA0698-EEA0-4C19-8601-B1902BD3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86" y="2204393"/>
            <a:ext cx="4240212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DF283ED-01BB-49AC-9DC3-C12A5E02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2" y="2843212"/>
            <a:ext cx="28209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CA0ED6C-538A-448D-9DEA-57DAD280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87668"/>
              </p:ext>
            </p:extLst>
          </p:nvPr>
        </p:nvGraphicFramePr>
        <p:xfrm>
          <a:off x="3393208" y="4277015"/>
          <a:ext cx="532884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420">
                  <a:extLst>
                    <a:ext uri="{9D8B030D-6E8A-4147-A177-3AD203B41FA5}">
                      <a16:colId xmlns:a16="http://schemas.microsoft.com/office/drawing/2014/main" val="3146623207"/>
                    </a:ext>
                  </a:extLst>
                </a:gridCol>
                <a:gridCol w="2664420">
                  <a:extLst>
                    <a:ext uri="{9D8B030D-6E8A-4147-A177-3AD203B41FA5}">
                      <a16:colId xmlns:a16="http://schemas.microsoft.com/office/drawing/2014/main" val="4064989548"/>
                    </a:ext>
                  </a:extLst>
                </a:gridCol>
              </a:tblGrid>
              <a:tr h="303883">
                <a:tc>
                  <a:txBody>
                    <a:bodyPr/>
                    <a:lstStyle/>
                    <a:p>
                      <a:r>
                        <a:rPr lang="de-DE" sz="1600" dirty="0"/>
                        <a:t>Ohne Index Strukturen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Mit </a:t>
                      </a:r>
                      <a:r>
                        <a:rPr lang="de-DE" sz="1600" dirty="0" err="1"/>
                        <a:t>RTree</a:t>
                      </a:r>
                      <a:r>
                        <a:rPr lang="de-DE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9955"/>
                  </a:ext>
                </a:extLst>
              </a:tr>
              <a:tr h="759707">
                <a:tc>
                  <a:txBody>
                    <a:bodyPr/>
                    <a:lstStyle/>
                    <a:p>
                      <a:r>
                        <a:rPr lang="de-DE" sz="1600" dirty="0"/>
                        <a:t>6288 Sekunden = </a:t>
                      </a:r>
                    </a:p>
                    <a:p>
                      <a:r>
                        <a:rPr lang="de-DE" sz="1600" dirty="0"/>
                        <a:t>105 Minuten / 320 Routen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100 Sekunden =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1,6 Minuten / 320 Routen 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41359"/>
                  </a:ext>
                </a:extLst>
              </a:tr>
            </a:tbl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B47F877F-AFF3-4233-BF7A-EFC6B734B975}"/>
              </a:ext>
            </a:extLst>
          </p:cNvPr>
          <p:cNvSpPr/>
          <p:nvPr/>
        </p:nvSpPr>
        <p:spPr bwMode="auto">
          <a:xfrm>
            <a:off x="5796136" y="5238348"/>
            <a:ext cx="1440160" cy="926956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63 x schneller</a:t>
            </a:r>
          </a:p>
        </p:txBody>
      </p:sp>
    </p:spTree>
    <p:extLst>
      <p:ext uri="{BB962C8B-B14F-4D97-AF65-F5344CB8AC3E}">
        <p14:creationId xmlns:p14="http://schemas.microsoft.com/office/powerpoint/2010/main" val="420201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6B4F-6417-4D06-A780-4A2FDD25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Mining - SPMF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517CA2-F655-44CA-A537-883EF5EC4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568" y="2346324"/>
            <a:ext cx="3781507" cy="381952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DE" sz="1600" dirty="0" err="1"/>
              <a:t>prefixSpan</a:t>
            </a:r>
            <a:r>
              <a:rPr lang="de-DE" sz="1600" dirty="0"/>
              <a:t>:</a:t>
            </a:r>
          </a:p>
          <a:p>
            <a:pPr lvl="1"/>
            <a:r>
              <a:rPr lang="de-DE" dirty="0"/>
              <a:t>oft in </a:t>
            </a:r>
            <a:r>
              <a:rPr lang="de-DE" dirty="0" err="1"/>
              <a:t>Papern</a:t>
            </a:r>
            <a:r>
              <a:rPr lang="de-DE" dirty="0"/>
              <a:t> vorgeschlagen</a:t>
            </a:r>
          </a:p>
          <a:p>
            <a:pPr lvl="1"/>
            <a:r>
              <a:rPr lang="de-DE" dirty="0"/>
              <a:t>Schnellster Algorithmus vor            Co-</a:t>
            </a:r>
            <a:r>
              <a:rPr lang="de-DE" dirty="0" err="1"/>
              <a:t>occurence</a:t>
            </a:r>
            <a:r>
              <a:rPr lang="de-DE" dirty="0"/>
              <a:t> MAP Erweiterung</a:t>
            </a:r>
          </a:p>
          <a:p>
            <a:pPr lvl="1"/>
            <a:endParaRPr lang="de-DE" sz="800" dirty="0"/>
          </a:p>
          <a:p>
            <a:pPr>
              <a:buFont typeface="+mj-lt"/>
              <a:buAutoNum type="arabicPeriod"/>
            </a:pPr>
            <a:r>
              <a:rPr lang="de-DE" sz="1600" dirty="0"/>
              <a:t>CM – </a:t>
            </a:r>
            <a:r>
              <a:rPr lang="de-DE" sz="1600" dirty="0" err="1"/>
              <a:t>Spade</a:t>
            </a:r>
            <a:r>
              <a:rPr lang="de-DE" sz="1600" dirty="0"/>
              <a:t>:</a:t>
            </a:r>
          </a:p>
          <a:p>
            <a:pPr lvl="1"/>
            <a:r>
              <a:rPr lang="de-DE" dirty="0"/>
              <a:t>Schnellster Algorithmus</a:t>
            </a:r>
          </a:p>
          <a:p>
            <a:pPr lvl="1"/>
            <a:r>
              <a:rPr lang="de-DE" dirty="0"/>
              <a:t>Einer der neusten implementierten Algorithmen in SPMF</a:t>
            </a:r>
          </a:p>
          <a:p>
            <a:pPr lvl="1"/>
            <a:endParaRPr lang="de-DE" sz="800" dirty="0"/>
          </a:p>
          <a:p>
            <a:pPr>
              <a:buFont typeface="+mj-lt"/>
              <a:buAutoNum type="arabicPeriod"/>
            </a:pPr>
            <a:r>
              <a:rPr lang="de-DE" sz="1600" dirty="0"/>
              <a:t>CM – Spam:</a:t>
            </a:r>
          </a:p>
          <a:p>
            <a:pPr lvl="1"/>
            <a:r>
              <a:rPr lang="de-DE" dirty="0"/>
              <a:t>Vergleichbar schnell wie </a:t>
            </a:r>
            <a:r>
              <a:rPr lang="de-DE" dirty="0" err="1"/>
              <a:t>Spade</a:t>
            </a:r>
            <a:endParaRPr lang="de-DE" dirty="0"/>
          </a:p>
          <a:p>
            <a:pPr lvl="1"/>
            <a:r>
              <a:rPr lang="de-DE" dirty="0"/>
              <a:t>Mehr Optionen (Min </a:t>
            </a:r>
            <a:r>
              <a:rPr lang="de-DE" dirty="0" err="1"/>
              <a:t>length</a:t>
            </a:r>
            <a:r>
              <a:rPr lang="de-DE" dirty="0"/>
              <a:t> etc.) </a:t>
            </a:r>
          </a:p>
          <a:p>
            <a:pPr lvl="1"/>
            <a:r>
              <a:rPr lang="de-DE" dirty="0"/>
              <a:t>Einer der neusten implementierten Algorithmen in SPMF</a:t>
            </a:r>
          </a:p>
          <a:p>
            <a:pPr lvl="1"/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0719A4-67C6-427D-8CA7-4DDEC8566F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E89DF-4B2C-42CC-8982-D313662B7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B55FA4-536F-4E76-BCDA-1EE60CDA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2" y="2350900"/>
            <a:ext cx="3781506" cy="19051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6FB3BA-21C6-4EA2-9CE6-30A156D25908}"/>
              </a:ext>
            </a:extLst>
          </p:cNvPr>
          <p:cNvSpPr txBox="1">
            <a:spLocks/>
          </p:cNvSpPr>
          <p:nvPr/>
        </p:nvSpPr>
        <p:spPr bwMode="auto">
          <a:xfrm>
            <a:off x="665022" y="4077072"/>
            <a:ext cx="3781507" cy="10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4225" indent="-244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92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Open-Source Data Mining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171 Data Mining </a:t>
            </a:r>
            <a:r>
              <a:rPr lang="de-DE" dirty="0" err="1"/>
              <a:t>Algorithms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39 </a:t>
            </a:r>
            <a:r>
              <a:rPr lang="de-DE" dirty="0" err="1"/>
              <a:t>Sequential</a:t>
            </a:r>
            <a:r>
              <a:rPr lang="de-DE" dirty="0"/>
              <a:t> Pattern Mining Algorithmen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936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5B1A1-1EA9-4617-AD33-A8CE93E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Mining – </a:t>
            </a:r>
            <a:r>
              <a:rPr lang="de-DE" dirty="0" err="1"/>
              <a:t>Spade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1E0035B-5EC9-4651-AA9D-3494A3E70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689382"/>
              </p:ext>
            </p:extLst>
          </p:nvPr>
        </p:nvGraphicFramePr>
        <p:xfrm>
          <a:off x="1325804" y="2708543"/>
          <a:ext cx="223205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50">
                  <a:extLst>
                    <a:ext uri="{9D8B030D-6E8A-4147-A177-3AD203B41FA5}">
                      <a16:colId xmlns:a16="http://schemas.microsoft.com/office/drawing/2014/main" val="283555485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13287240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SID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 err="1">
                          <a:effectLst/>
                        </a:rPr>
                        <a:t>Sequence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26142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a,b,c,f,g,g,e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93232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2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{a,d,c,b,a,b,e,f}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192398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3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a,b,f,e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19180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4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b,f,a,g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957773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E9A7FB-1D2C-4229-9552-5D99643EC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1DF78-7C45-4A09-AC23-64152C099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896870F-88FD-4C12-8122-D1143C26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088900"/>
              </p:ext>
            </p:extLst>
          </p:nvPr>
        </p:nvGraphicFramePr>
        <p:xfrm>
          <a:off x="5672114" y="2140865"/>
          <a:ext cx="2160000" cy="39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730891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791304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98058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045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93970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9598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81688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3101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19206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61586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47089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68247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93983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005582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0E61340-9DA2-49FF-95F9-E37BC608329A}"/>
              </a:ext>
            </a:extLst>
          </p:cNvPr>
          <p:cNvSpPr/>
          <p:nvPr/>
        </p:nvSpPr>
        <p:spPr bwMode="auto">
          <a:xfrm>
            <a:off x="4241831" y="3176972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E4270F0-21B9-451B-B808-37513BAB2FBF}"/>
              </a:ext>
            </a:extLst>
          </p:cNvPr>
          <p:cNvSpPr/>
          <p:nvPr/>
        </p:nvSpPr>
        <p:spPr bwMode="auto">
          <a:xfrm>
            <a:off x="9431660" y="3294277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C7DCA4DA-E19E-41EE-A05D-D36C2573E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66529"/>
              </p:ext>
            </p:extLst>
          </p:nvPr>
        </p:nvGraphicFramePr>
        <p:xfrm>
          <a:off x="9941321" y="1628800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77692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8DD9F07-3786-4559-83B1-C1AC00B7C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23458"/>
              </p:ext>
            </p:extLst>
          </p:nvPr>
        </p:nvGraphicFramePr>
        <p:xfrm>
          <a:off x="9884953" y="4058628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202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92745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6A047543-C042-4C45-9293-EEA8DA80F882}"/>
              </a:ext>
            </a:extLst>
          </p:cNvPr>
          <p:cNvSpPr/>
          <p:nvPr/>
        </p:nvSpPr>
        <p:spPr bwMode="auto">
          <a:xfrm>
            <a:off x="9396536" y="5185953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8A2948E-5084-4021-8FA2-35E50E24D30C}"/>
              </a:ext>
            </a:extLst>
          </p:cNvPr>
          <p:cNvSpPr/>
          <p:nvPr/>
        </p:nvSpPr>
        <p:spPr bwMode="auto">
          <a:xfrm>
            <a:off x="9452905" y="3294277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9AAC4AC-3E4B-4AF7-B770-DF4CFE1478C2}"/>
              </a:ext>
            </a:extLst>
          </p:cNvPr>
          <p:cNvSpPr/>
          <p:nvPr/>
        </p:nvSpPr>
        <p:spPr bwMode="auto">
          <a:xfrm>
            <a:off x="9417781" y="5185953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7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5B1A1-1EA9-4617-AD33-A8CE93E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Mining - </a:t>
            </a:r>
            <a:r>
              <a:rPr lang="de-DE" dirty="0" err="1"/>
              <a:t>Spade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1E0035B-5EC9-4651-AA9D-3494A3E70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910737"/>
              </p:ext>
            </p:extLst>
          </p:nvPr>
        </p:nvGraphicFramePr>
        <p:xfrm>
          <a:off x="-3132856" y="2690519"/>
          <a:ext cx="223205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50">
                  <a:extLst>
                    <a:ext uri="{9D8B030D-6E8A-4147-A177-3AD203B41FA5}">
                      <a16:colId xmlns:a16="http://schemas.microsoft.com/office/drawing/2014/main" val="283555485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13287240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SID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 err="1">
                          <a:effectLst/>
                        </a:rPr>
                        <a:t>Sequence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26142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a,b,c,f,g,g,e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93232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2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{a,d,c,b,a,b,e,f}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192398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3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a,b,f,e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191808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>
                          <a:effectLst/>
                        </a:rPr>
                        <a:t>4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{</a:t>
                      </a:r>
                      <a:r>
                        <a:rPr lang="de-DE" sz="1800" u="none" strike="noStrike" dirty="0" err="1">
                          <a:effectLst/>
                        </a:rPr>
                        <a:t>b,f,g</a:t>
                      </a:r>
                      <a:r>
                        <a:rPr lang="de-DE" sz="1800" u="none" strike="noStrike" dirty="0">
                          <a:effectLst/>
                        </a:rPr>
                        <a:t>}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9577736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E9A7FB-1D2C-4229-9552-5D99643EC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1DF78-7C45-4A09-AC23-64152C099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896870F-88FD-4C12-8122-D1143C26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92643"/>
              </p:ext>
            </p:extLst>
          </p:nvPr>
        </p:nvGraphicFramePr>
        <p:xfrm>
          <a:off x="1312093" y="2248605"/>
          <a:ext cx="2160000" cy="39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730891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791304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98058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045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93970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9598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81688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3101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19206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61586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47089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68247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93983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005582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0E61340-9DA2-49FF-95F9-E37BC608329A}"/>
              </a:ext>
            </a:extLst>
          </p:cNvPr>
          <p:cNvSpPr/>
          <p:nvPr/>
        </p:nvSpPr>
        <p:spPr bwMode="auto">
          <a:xfrm>
            <a:off x="372071" y="3220611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E4270F0-21B9-451B-B808-37513BAB2FBF}"/>
              </a:ext>
            </a:extLst>
          </p:cNvPr>
          <p:cNvSpPr/>
          <p:nvPr/>
        </p:nvSpPr>
        <p:spPr bwMode="auto">
          <a:xfrm>
            <a:off x="3873773" y="2536892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C7DCA4DA-E19E-41EE-A05D-D36C2573E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21142"/>
              </p:ext>
            </p:extLst>
          </p:nvPr>
        </p:nvGraphicFramePr>
        <p:xfrm>
          <a:off x="4737869" y="2036925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0675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8DD9F07-3786-4559-83B1-C1AC00B7C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31163"/>
              </p:ext>
            </p:extLst>
          </p:nvPr>
        </p:nvGraphicFramePr>
        <p:xfrm>
          <a:off x="6767514" y="3572969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202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92745"/>
                  </a:ext>
                </a:extLst>
              </a:tr>
            </a:tbl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8F19F93-087A-4925-93B0-788E5EF82903}"/>
              </a:ext>
            </a:extLst>
          </p:cNvPr>
          <p:cNvSpPr/>
          <p:nvPr/>
        </p:nvSpPr>
        <p:spPr bwMode="auto">
          <a:xfrm>
            <a:off x="5903418" y="4925896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D6A8417-5246-4E06-93ED-D01B7C8B4C0D}"/>
              </a:ext>
            </a:extLst>
          </p:cNvPr>
          <p:cNvSpPr/>
          <p:nvPr/>
        </p:nvSpPr>
        <p:spPr bwMode="auto">
          <a:xfrm>
            <a:off x="9757148" y="3096369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4067A800-473C-4791-8DEE-31C50BA01D42}"/>
              </a:ext>
            </a:extLst>
          </p:cNvPr>
          <p:cNvSpPr/>
          <p:nvPr/>
        </p:nvSpPr>
        <p:spPr bwMode="auto">
          <a:xfrm>
            <a:off x="9757148" y="4928086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545718DC-FD67-42AB-8131-5224F4DF8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73632"/>
              </p:ext>
            </p:extLst>
          </p:nvPr>
        </p:nvGraphicFramePr>
        <p:xfrm>
          <a:off x="10837368" y="1997928"/>
          <a:ext cx="237559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02DEA961-B3C4-4CA6-9BAB-ADA3AB59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300698"/>
              </p:ext>
            </p:extLst>
          </p:nvPr>
        </p:nvGraphicFramePr>
        <p:xfrm>
          <a:off x="10837369" y="4558248"/>
          <a:ext cx="237559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1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5B1A1-1EA9-4617-AD33-A8CE93E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Mining - </a:t>
            </a:r>
            <a:r>
              <a:rPr lang="de-DE" dirty="0" err="1"/>
              <a:t>Spade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E9A7FB-1D2C-4229-9552-5D99643EC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1DF78-7C45-4A09-AC23-64152C099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896870F-88FD-4C12-8122-D1143C26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14455"/>
              </p:ext>
            </p:extLst>
          </p:nvPr>
        </p:nvGraphicFramePr>
        <p:xfrm>
          <a:off x="-3200946" y="2248605"/>
          <a:ext cx="2160000" cy="39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730891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791304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298058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045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93970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9598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81688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3101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192067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61586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47089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68247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93983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005582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0E61340-9DA2-49FF-95F9-E37BC608329A}"/>
              </a:ext>
            </a:extLst>
          </p:cNvPr>
          <p:cNvSpPr/>
          <p:nvPr/>
        </p:nvSpPr>
        <p:spPr bwMode="auto">
          <a:xfrm>
            <a:off x="-4140968" y="3220611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E4270F0-21B9-451B-B808-37513BAB2FBF}"/>
              </a:ext>
            </a:extLst>
          </p:cNvPr>
          <p:cNvSpPr/>
          <p:nvPr/>
        </p:nvSpPr>
        <p:spPr bwMode="auto">
          <a:xfrm>
            <a:off x="4427883" y="3081546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C7DCA4DA-E19E-41EE-A05D-D36C2573E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76776"/>
              </p:ext>
            </p:extLst>
          </p:nvPr>
        </p:nvGraphicFramePr>
        <p:xfrm>
          <a:off x="503698" y="2920432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74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8DD9F07-3786-4559-83B1-C1AC00B7C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19427"/>
              </p:ext>
            </p:extLst>
          </p:nvPr>
        </p:nvGraphicFramePr>
        <p:xfrm>
          <a:off x="2411760" y="2920432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202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92745"/>
                  </a:ext>
                </a:extLst>
              </a:tr>
            </a:tbl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8F19F93-087A-4925-93B0-788E5EF82903}"/>
              </a:ext>
            </a:extLst>
          </p:cNvPr>
          <p:cNvSpPr/>
          <p:nvPr/>
        </p:nvSpPr>
        <p:spPr bwMode="auto">
          <a:xfrm>
            <a:off x="4427883" y="4913263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82B9494-06B0-486D-A4B5-B185130F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49811"/>
              </p:ext>
            </p:extLst>
          </p:nvPr>
        </p:nvGraphicFramePr>
        <p:xfrm>
          <a:off x="5508103" y="1983105"/>
          <a:ext cx="237559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C6B94532-8CE7-4672-A384-8A395DC9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5799"/>
              </p:ext>
            </p:extLst>
          </p:nvPr>
        </p:nvGraphicFramePr>
        <p:xfrm>
          <a:off x="5508104" y="4543425"/>
          <a:ext cx="237559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D408F549-9B71-4CC6-AFE9-B678ECACA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38255"/>
              </p:ext>
            </p:extLst>
          </p:nvPr>
        </p:nvGraphicFramePr>
        <p:xfrm>
          <a:off x="9613247" y="3501008"/>
          <a:ext cx="323967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41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9602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52615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  <a:gridCol w="852615">
                  <a:extLst>
                    <a:ext uri="{9D8B030D-6E8A-4147-A177-3AD203B41FA5}">
                      <a16:colId xmlns:a16="http://schemas.microsoft.com/office/drawing/2014/main" val="3788514487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</a:tbl>
          </a:graphicData>
        </a:graphic>
      </p:graphicFrame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CB057D1-01D2-40E4-8016-75B4FFD5D698}"/>
              </a:ext>
            </a:extLst>
          </p:cNvPr>
          <p:cNvSpPr/>
          <p:nvPr/>
        </p:nvSpPr>
        <p:spPr bwMode="auto">
          <a:xfrm>
            <a:off x="-1476672" y="3294277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8CBFCBA-E7B6-441D-BE31-0E3FA4B5C31F}"/>
              </a:ext>
            </a:extLst>
          </p:cNvPr>
          <p:cNvSpPr/>
          <p:nvPr/>
        </p:nvSpPr>
        <p:spPr bwMode="auto">
          <a:xfrm>
            <a:off x="-1511796" y="5185953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889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5B1A1-1EA9-4617-AD33-A8CE93E1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Mining - </a:t>
            </a:r>
            <a:r>
              <a:rPr lang="de-DE" dirty="0" err="1"/>
              <a:t>Spade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E9A7FB-1D2C-4229-9552-5D99643EC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1DF78-7C45-4A09-AC23-64152C099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E4270F0-21B9-451B-B808-37513BAB2FBF}"/>
              </a:ext>
            </a:extLst>
          </p:cNvPr>
          <p:cNvSpPr/>
          <p:nvPr/>
        </p:nvSpPr>
        <p:spPr bwMode="auto">
          <a:xfrm>
            <a:off x="539552" y="3081546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C7DCA4DA-E19E-41EE-A05D-D36C2573E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53544"/>
              </p:ext>
            </p:extLst>
          </p:nvPr>
        </p:nvGraphicFramePr>
        <p:xfrm>
          <a:off x="-5437112" y="2920432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874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8DD9F07-3786-4559-83B1-C1AC00B7C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98470"/>
              </p:ext>
            </p:extLst>
          </p:nvPr>
        </p:nvGraphicFramePr>
        <p:xfrm>
          <a:off x="-3529050" y="2920432"/>
          <a:ext cx="1800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202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92745"/>
                  </a:ext>
                </a:extLst>
              </a:tr>
            </a:tbl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8F19F93-087A-4925-93B0-788E5EF82903}"/>
              </a:ext>
            </a:extLst>
          </p:cNvPr>
          <p:cNvSpPr/>
          <p:nvPr/>
        </p:nvSpPr>
        <p:spPr bwMode="auto">
          <a:xfrm>
            <a:off x="2987973" y="5101657"/>
            <a:ext cx="864096" cy="50405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82B9494-06B0-486D-A4B5-B185130F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70011"/>
              </p:ext>
            </p:extLst>
          </p:nvPr>
        </p:nvGraphicFramePr>
        <p:xfrm>
          <a:off x="1691680" y="2349500"/>
          <a:ext cx="237559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36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67202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C6B94532-8CE7-4672-A384-8A395DC93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876061"/>
              </p:ext>
            </p:extLst>
          </p:nvPr>
        </p:nvGraphicFramePr>
        <p:xfrm>
          <a:off x="4579218" y="2359660"/>
          <a:ext cx="237559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696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5377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48518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40988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C4BE9D36-F53B-4BFA-B6EA-DD006984C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80278"/>
              </p:ext>
            </p:extLst>
          </p:nvPr>
        </p:nvGraphicFramePr>
        <p:xfrm>
          <a:off x="3964864" y="4805045"/>
          <a:ext cx="323967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41">
                  <a:extLst>
                    <a:ext uri="{9D8B030D-6E8A-4147-A177-3AD203B41FA5}">
                      <a16:colId xmlns:a16="http://schemas.microsoft.com/office/drawing/2014/main" val="2730364866"/>
                    </a:ext>
                  </a:extLst>
                </a:gridCol>
                <a:gridCol w="879602">
                  <a:extLst>
                    <a:ext uri="{9D8B030D-6E8A-4147-A177-3AD203B41FA5}">
                      <a16:colId xmlns:a16="http://schemas.microsoft.com/office/drawing/2014/main" val="92849060"/>
                    </a:ext>
                  </a:extLst>
                </a:gridCol>
                <a:gridCol w="852615">
                  <a:extLst>
                    <a:ext uri="{9D8B030D-6E8A-4147-A177-3AD203B41FA5}">
                      <a16:colId xmlns:a16="http://schemas.microsoft.com/office/drawing/2014/main" val="1815704572"/>
                    </a:ext>
                  </a:extLst>
                </a:gridCol>
                <a:gridCol w="852615">
                  <a:extLst>
                    <a:ext uri="{9D8B030D-6E8A-4147-A177-3AD203B41FA5}">
                      <a16:colId xmlns:a16="http://schemas.microsoft.com/office/drawing/2014/main" val="3788514487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45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SID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EID(b)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EID(a)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66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9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1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52E56-7241-4DDE-87DF-91398983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Probleme </a:t>
            </a:r>
            <a:r>
              <a:rPr lang="de-DE" altLang="de-DE" dirty="0"/>
              <a:t>– Performance</a:t>
            </a:r>
            <a:r>
              <a:rPr lang="de-DE" dirty="0"/>
              <a:t> 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13DA2BE-854D-4D07-91BD-E17EBB9D6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139233"/>
              </p:ext>
            </p:extLst>
          </p:nvPr>
        </p:nvGraphicFramePr>
        <p:xfrm>
          <a:off x="539750" y="2349500"/>
          <a:ext cx="8061327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82">
                  <a:extLst>
                    <a:ext uri="{9D8B030D-6E8A-4147-A177-3AD203B41FA5}">
                      <a16:colId xmlns:a16="http://schemas.microsoft.com/office/drawing/2014/main" val="325338769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917174346"/>
                    </a:ext>
                  </a:extLst>
                </a:gridCol>
                <a:gridCol w="3020965">
                  <a:extLst>
                    <a:ext uri="{9D8B030D-6E8A-4147-A177-3AD203B41FA5}">
                      <a16:colId xmlns:a16="http://schemas.microsoft.com/office/drawing/2014/main" val="50599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Laufzeit 320 Routen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Hochrechnung 1710671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1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dirty="0" err="1"/>
                        <a:t>Trajectory</a:t>
                      </a:r>
                      <a:r>
                        <a:rPr lang="de-DE" altLang="de-DE" dirty="0"/>
                        <a:t> </a:t>
                      </a:r>
                      <a:r>
                        <a:rPr lang="de-DE" altLang="de-DE" dirty="0" err="1"/>
                        <a:t>Abstraction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175,394 sec ≈ 2,9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≈ 258,4 h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3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dirty="0"/>
                        <a:t>Common Segment Discovery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229,171 sec ≈ 3,8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2071,86 h – O(n*log(n))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0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Convertion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1,066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95 min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Frequent Route Mining CM – Spam (5%)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122,498 sec ≈ 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181,9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Frequent Route Mining </a:t>
                      </a:r>
                      <a:r>
                        <a:rPr lang="de-DE" dirty="0" err="1"/>
                        <a:t>prefixSpan</a:t>
                      </a:r>
                      <a:r>
                        <a:rPr lang="de-DE" dirty="0"/>
                        <a:t> (5%)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0,344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30,65 min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6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Min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406 sec ≈ 6,766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2332,36 h ≈ 97 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2647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8E494E-0930-4DE9-91C6-1A809385B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6B783C-F242-4097-A7F6-8DA1523AF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0301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52E56-7241-4DDE-87DF-91398983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dirty="0"/>
              <a:t>Probleme </a:t>
            </a:r>
            <a:r>
              <a:rPr lang="de-DE" altLang="de-DE" dirty="0"/>
              <a:t>– Performance</a:t>
            </a:r>
            <a:r>
              <a:rPr lang="de-DE" dirty="0"/>
              <a:t> 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13DA2BE-854D-4D07-91BD-E17EBB9D6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74632"/>
              </p:ext>
            </p:extLst>
          </p:nvPr>
        </p:nvGraphicFramePr>
        <p:xfrm>
          <a:off x="539750" y="2349500"/>
          <a:ext cx="8061327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82">
                  <a:extLst>
                    <a:ext uri="{9D8B030D-6E8A-4147-A177-3AD203B41FA5}">
                      <a16:colId xmlns:a16="http://schemas.microsoft.com/office/drawing/2014/main" val="325338769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917174346"/>
                    </a:ext>
                  </a:extLst>
                </a:gridCol>
                <a:gridCol w="3020965">
                  <a:extLst>
                    <a:ext uri="{9D8B030D-6E8A-4147-A177-3AD203B41FA5}">
                      <a16:colId xmlns:a16="http://schemas.microsoft.com/office/drawing/2014/main" val="50599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Laufzeit 320 Routen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Hochrechnung 1710671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1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dirty="0" err="1"/>
                        <a:t>Trajectory</a:t>
                      </a:r>
                      <a:r>
                        <a:rPr lang="de-DE" altLang="de-DE" dirty="0"/>
                        <a:t> </a:t>
                      </a:r>
                      <a:r>
                        <a:rPr lang="de-DE" altLang="de-DE" dirty="0" err="1"/>
                        <a:t>Abstraction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129,249 s ≈ 2,15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≈ 191,9 h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3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dirty="0"/>
                        <a:t>Common Segment Discovery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144,431 s ≈ 3,8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1262,75 h – O(n*log(n))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0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Data </a:t>
                      </a:r>
                      <a:r>
                        <a:rPr lang="de-DE" dirty="0" err="1"/>
                        <a:t>Convertion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8,8 min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Frequent Route Mining CM – </a:t>
                      </a:r>
                      <a:r>
                        <a:rPr lang="de-DE" dirty="0" err="1"/>
                        <a:t>Spade</a:t>
                      </a:r>
                      <a:r>
                        <a:rPr lang="de-DE" dirty="0"/>
                        <a:t> (1%)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0,38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33,86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Frequent Route Mining </a:t>
                      </a:r>
                      <a:r>
                        <a:rPr lang="de-DE" dirty="0" err="1"/>
                        <a:t>prefixSpan</a:t>
                      </a:r>
                      <a:r>
                        <a:rPr lang="de-DE" dirty="0"/>
                        <a:t> (1%)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0,44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≈ 39,2 min – O(n)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6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Min Laufzeit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274,16 sec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1455,361 h ≈ 60,6 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2647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8E494E-0930-4DE9-91C6-1A809385B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6B783C-F242-4097-A7F6-8DA1523AF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9539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el 1">
            <a:extLst>
              <a:ext uri="{FF2B5EF4-FFF2-40B4-BE49-F238E27FC236}">
                <a16:creationId xmlns:a16="http://schemas.microsoft.com/office/drawing/2014/main" id="{A11F2E27-6BE9-4C80-BADA-C5D3B8F63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Ergebnisse</a:t>
            </a:r>
          </a:p>
        </p:txBody>
      </p:sp>
      <p:sp>
        <p:nvSpPr>
          <p:cNvPr id="25602" name="Inhaltsplatzhalter 2">
            <a:extLst>
              <a:ext uri="{FF2B5EF4-FFF2-40B4-BE49-F238E27FC236}">
                <a16:creationId xmlns:a16="http://schemas.microsoft.com/office/drawing/2014/main" id="{61259D36-49F1-4498-A913-0812ED0F89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25603" name="Fußzeilenplatzhalter 3">
            <a:extLst>
              <a:ext uri="{FF2B5EF4-FFF2-40B4-BE49-F238E27FC236}">
                <a16:creationId xmlns:a16="http://schemas.microsoft.com/office/drawing/2014/main" id="{E047A203-92C2-4052-B1E0-117A8E8400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25604" name="Foliennummernplatzhalter 4">
            <a:extLst>
              <a:ext uri="{FF2B5EF4-FFF2-40B4-BE49-F238E27FC236}">
                <a16:creationId xmlns:a16="http://schemas.microsoft.com/office/drawing/2014/main" id="{F1A886FD-C86A-41DC-8B21-15DFD61CC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B3B47F73-8657-4689-BDA9-2ED90D7F71D3}" type="slidenum">
              <a:rPr lang="de-DE" altLang="de-DE" sz="1000" smtClean="0">
                <a:solidFill>
                  <a:schemeClr val="accent1"/>
                </a:solidFill>
              </a:rPr>
              <a:pPr algn="l"/>
              <a:t>19</a:t>
            </a:fld>
            <a:endParaRPr lang="de-DE" altLang="de-DE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el 1">
            <a:extLst>
              <a:ext uri="{FF2B5EF4-FFF2-40B4-BE49-F238E27FC236}">
                <a16:creationId xmlns:a16="http://schemas.microsoft.com/office/drawing/2014/main" id="{8155EC00-7E10-42C1-8DA2-86BDA080B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95106E-8309-0947-9C4D-20B88DB43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80" y="2708920"/>
            <a:ext cx="3022747" cy="331236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de-DE" sz="1800" dirty="0"/>
              <a:t>Ziel des Projekts</a:t>
            </a:r>
          </a:p>
          <a:p>
            <a:pPr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de-DE" sz="1800" dirty="0"/>
              <a:t>Vorgehen</a:t>
            </a:r>
          </a:p>
          <a:p>
            <a:pPr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de-DE" sz="1800" dirty="0"/>
              <a:t>Mining</a:t>
            </a:r>
          </a:p>
          <a:p>
            <a:pPr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de-DE" sz="1800" dirty="0"/>
              <a:t>Probleme</a:t>
            </a:r>
          </a:p>
          <a:p>
            <a:pPr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de-DE" sz="1800" dirty="0"/>
              <a:t>Ergebnisse</a:t>
            </a:r>
          </a:p>
          <a:p>
            <a:pPr marL="0" indent="0" eaLnBrk="1" hangingPunct="1">
              <a:defRPr/>
            </a:pPr>
            <a:endParaRPr lang="de-DE" dirty="0"/>
          </a:p>
        </p:txBody>
      </p:sp>
      <p:sp>
        <p:nvSpPr>
          <p:cNvPr id="7171" name="Fußzeilenplatzhalter 3">
            <a:extLst>
              <a:ext uri="{FF2B5EF4-FFF2-40B4-BE49-F238E27FC236}">
                <a16:creationId xmlns:a16="http://schemas.microsoft.com/office/drawing/2014/main" id="{01B14F7D-7FEE-4329-A6A1-E42C821B1E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 dirty="0">
                <a:solidFill>
                  <a:schemeClr val="accent1"/>
                </a:solidFill>
              </a:rPr>
              <a:t>Abschlusspräsentation DBPRO 19  | Mark Bauknecht | </a:t>
            </a:r>
            <a:r>
              <a:rPr lang="de-DE" altLang="de-DE" sz="1000" dirty="0" err="1">
                <a:solidFill>
                  <a:schemeClr val="accent1"/>
                </a:solidFill>
              </a:rPr>
              <a:t>Xu</a:t>
            </a:r>
            <a:r>
              <a:rPr lang="de-DE" altLang="de-DE" sz="1000" dirty="0">
                <a:solidFill>
                  <a:schemeClr val="accent1"/>
                </a:solidFill>
              </a:rPr>
              <a:t> Jia Fug Liu | |Karen Verónica </a:t>
            </a:r>
            <a:r>
              <a:rPr lang="de-DE" altLang="de-DE" sz="1000" dirty="0" err="1">
                <a:solidFill>
                  <a:schemeClr val="accent1"/>
                </a:solidFill>
              </a:rPr>
              <a:t>Sacotto</a:t>
            </a:r>
            <a:r>
              <a:rPr lang="de-DE" altLang="de-DE" sz="1000" dirty="0">
                <a:solidFill>
                  <a:schemeClr val="accent1"/>
                </a:solidFill>
              </a:rPr>
              <a:t> Cárdenas</a:t>
            </a:r>
            <a:endParaRPr lang="de-DE" altLang="de-DE" sz="1000" b="0" dirty="0">
              <a:solidFill>
                <a:schemeClr val="accent1"/>
              </a:solidFill>
            </a:endParaRPr>
          </a:p>
        </p:txBody>
      </p:sp>
      <p:sp>
        <p:nvSpPr>
          <p:cNvPr id="7172" name="Foliennummernplatzhalter 4">
            <a:extLst>
              <a:ext uri="{FF2B5EF4-FFF2-40B4-BE49-F238E27FC236}">
                <a16:creationId xmlns:a16="http://schemas.microsoft.com/office/drawing/2014/main" id="{165A5032-E1A8-4812-9C70-94CBFB1EFA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956714B6-52F9-4625-B00F-9076049D867A}" type="slidenum">
              <a:rPr lang="de-DE" altLang="de-DE" sz="1000" smtClean="0">
                <a:solidFill>
                  <a:schemeClr val="accent1"/>
                </a:solidFill>
              </a:rPr>
              <a:pPr algn="l"/>
              <a:t>2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pic>
        <p:nvPicPr>
          <p:cNvPr id="7173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F78C9ED-CAD5-46AC-8AEF-E44EAA3D2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"/>
          <a:stretch/>
        </p:blipFill>
        <p:spPr bwMode="auto">
          <a:xfrm>
            <a:off x="4860031" y="2349501"/>
            <a:ext cx="3741043" cy="377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>
            <a:extLst>
              <a:ext uri="{FF2B5EF4-FFF2-40B4-BE49-F238E27FC236}">
                <a16:creationId xmlns:a16="http://schemas.microsoft.com/office/drawing/2014/main" id="{C85897FF-2A3B-4A16-A268-D504D1975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Quellen und Referenzangaben</a:t>
            </a:r>
          </a:p>
        </p:txBody>
      </p:sp>
      <p:sp>
        <p:nvSpPr>
          <p:cNvPr id="29698" name="Inhaltsplatzhalter 2">
            <a:extLst>
              <a:ext uri="{FF2B5EF4-FFF2-40B4-BE49-F238E27FC236}">
                <a16:creationId xmlns:a16="http://schemas.microsoft.com/office/drawing/2014/main" id="{9188F79D-5D5E-4ED6-95A9-3635347BB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Seite 4: 	</a:t>
            </a:r>
            <a:r>
              <a:rPr lang="en-US" dirty="0"/>
              <a:t>Z. Fu, Z. Tian, Y. Xu, and K. Zhou: “Mining frequent route patterns based on personal 	trajectory abstraction.” in IEEE Access, 5: p. 11354, 2017.</a:t>
            </a:r>
          </a:p>
          <a:p>
            <a:pPr eaLnBrk="1" hangingPunct="1"/>
            <a:r>
              <a:rPr lang="en-US" dirty="0" err="1"/>
              <a:t>Seite</a:t>
            </a:r>
            <a:r>
              <a:rPr lang="en-US" dirty="0"/>
              <a:t> 5:	 J.-G. Lee, J. Han, and K.-Y. Whang: ‘‘Trajectory clustering: A partition-and-group 	framework.’’ in Proc. ACM SIGMOD Int. Conf. Manage. Data, 2007, p. 593.</a:t>
            </a:r>
          </a:p>
          <a:p>
            <a:pPr eaLnBrk="1" hangingPunct="1"/>
            <a:r>
              <a:rPr lang="en-US" dirty="0" err="1"/>
              <a:t>Seite</a:t>
            </a:r>
            <a:r>
              <a:rPr lang="en-US" dirty="0"/>
              <a:t> 6:	 J.-G. Lee, J. Han, and K.-Y. Whang: ‘‘Trajectory clustering: A partition-and-group 	framework.’’ in Proc. ACM SIGMOD Int. Conf. Manage. Data, 2007, p. 595.</a:t>
            </a:r>
          </a:p>
          <a:p>
            <a:pPr eaLnBrk="1" hangingPunct="1"/>
            <a:r>
              <a:rPr lang="en-US" dirty="0"/>
              <a:t>		Z. Fu, Z. Tian, Y. Xu, and K. Zhou: “Mining frequent route patterns based on personal 	trajectory abstraction.” in IEEE Access, 5: p. 11355, 2017.</a:t>
            </a:r>
          </a:p>
          <a:p>
            <a:pPr eaLnBrk="1" hangingPunct="1"/>
            <a:r>
              <a:rPr lang="en-US" dirty="0" err="1"/>
              <a:t>Seite</a:t>
            </a:r>
            <a:r>
              <a:rPr lang="en-US" dirty="0"/>
              <a:t> 7:	Z. Fu, Z. Tian, Y. Xu, and K. Zhou: “Mining frequent route patterns based on personal 	trajectory abstraction.” in IEEE Access, 5: p. 11357, 2017.</a:t>
            </a:r>
          </a:p>
          <a:p>
            <a:pPr eaLnBrk="1" hangingPunct="1"/>
            <a:r>
              <a:rPr lang="en-US" dirty="0" err="1"/>
              <a:t>Seite</a:t>
            </a:r>
            <a:r>
              <a:rPr lang="en-US" dirty="0"/>
              <a:t> 10:	A. Guttman: R-Trees: “A Dynamic Index Structure for Spatial Searching.” In: Proc.        	ACM SIGMOD Int. Conf. Manage. Data. 1984, p. 49.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29699" name="Fußzeilenplatzhalter 3">
            <a:extLst>
              <a:ext uri="{FF2B5EF4-FFF2-40B4-BE49-F238E27FC236}">
                <a16:creationId xmlns:a16="http://schemas.microsoft.com/office/drawing/2014/main" id="{60FC4712-5AD8-4D96-94F4-8B100003F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29700" name="Foliennummernplatzhalter 4">
            <a:extLst>
              <a:ext uri="{FF2B5EF4-FFF2-40B4-BE49-F238E27FC236}">
                <a16:creationId xmlns:a16="http://schemas.microsoft.com/office/drawing/2014/main" id="{610F500D-4B64-4FAC-9BEB-330B4C78F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25DEE11A-3710-442C-838C-D8835B425C83}" type="slidenum">
              <a:rPr lang="de-DE" altLang="de-DE" sz="1000" smtClean="0">
                <a:solidFill>
                  <a:schemeClr val="accent1"/>
                </a:solidFill>
              </a:rPr>
              <a:pPr algn="l"/>
              <a:t>20</a:t>
            </a:fld>
            <a:endParaRPr lang="de-DE" altLang="de-DE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2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el 1">
            <a:extLst>
              <a:ext uri="{FF2B5EF4-FFF2-40B4-BE49-F238E27FC236}">
                <a16:creationId xmlns:a16="http://schemas.microsoft.com/office/drawing/2014/main" id="{A46BDE1C-878B-4FCE-9A9D-982771DD2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/>
              <a:t>Ziel des Projekts</a:t>
            </a:r>
          </a:p>
        </p:txBody>
      </p:sp>
      <p:sp>
        <p:nvSpPr>
          <p:cNvPr id="9218" name="Inhaltsplatzhalter 2">
            <a:extLst>
              <a:ext uri="{FF2B5EF4-FFF2-40B4-BE49-F238E27FC236}">
                <a16:creationId xmlns:a16="http://schemas.microsoft.com/office/drawing/2014/main" id="{2ECE6F95-B06C-45DF-A449-AC46DC6C0E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1" y="2349500"/>
            <a:ext cx="6696546" cy="3641725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1800" dirty="0"/>
              <a:t>Wissen über GPS Daten und Routen erweitern</a:t>
            </a:r>
          </a:p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1800" dirty="0"/>
              <a:t>Routen aus Daten abstrahieren &amp; häufig verwendete     Routen durch Pattern  Mining identifizieren </a:t>
            </a:r>
          </a:p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1800" dirty="0" err="1"/>
              <a:t>Sequential</a:t>
            </a:r>
            <a:r>
              <a:rPr lang="de-DE" altLang="de-DE" sz="1800" dirty="0"/>
              <a:t> Pattern Mining kennen lernen</a:t>
            </a:r>
          </a:p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1800" dirty="0" err="1"/>
              <a:t>Sequential</a:t>
            </a:r>
            <a:r>
              <a:rPr lang="de-DE" altLang="de-DE" sz="1800" dirty="0"/>
              <a:t> Pattern Mining Algorithmus / Algorithmen verstehen</a:t>
            </a:r>
          </a:p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1800" dirty="0"/>
              <a:t>Ergebnisse visualisieren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C8846750-6476-48F5-AECD-024FDAF03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9220" name="Foliennummernplatzhalter 4">
            <a:extLst>
              <a:ext uri="{FF2B5EF4-FFF2-40B4-BE49-F238E27FC236}">
                <a16:creationId xmlns:a16="http://schemas.microsoft.com/office/drawing/2014/main" id="{52D4FE63-CC7C-4084-9E38-B13E8195C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706C637D-39D7-421B-80F1-47EDC6FA2EDE}" type="slidenum">
              <a:rPr lang="de-DE" altLang="de-DE" sz="1000" smtClean="0">
                <a:solidFill>
                  <a:schemeClr val="accent1"/>
                </a:solidFill>
              </a:rPr>
              <a:pPr algn="l"/>
              <a:t>3</a:t>
            </a:fld>
            <a:endParaRPr lang="de-DE" altLang="de-DE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el 1">
            <a:extLst>
              <a:ext uri="{FF2B5EF4-FFF2-40B4-BE49-F238E27FC236}">
                <a16:creationId xmlns:a16="http://schemas.microsoft.com/office/drawing/2014/main" id="{C76693C4-02CB-4B6D-8C66-328A89164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</a:t>
            </a:r>
            <a:r>
              <a:rPr lang="de-DE" altLang="de-DE" dirty="0" err="1"/>
              <a:t>Trajectory</a:t>
            </a:r>
            <a:r>
              <a:rPr lang="de-DE" altLang="de-DE" dirty="0"/>
              <a:t> </a:t>
            </a:r>
            <a:r>
              <a:rPr lang="de-DE" altLang="de-DE" dirty="0" err="1"/>
              <a:t>Abstraction</a:t>
            </a:r>
            <a:endParaRPr lang="de-DE" altLang="de-DE" dirty="0"/>
          </a:p>
        </p:txBody>
      </p:sp>
      <p:sp>
        <p:nvSpPr>
          <p:cNvPr id="11266" name="Fußzeilenplatzhalter 3">
            <a:extLst>
              <a:ext uri="{FF2B5EF4-FFF2-40B4-BE49-F238E27FC236}">
                <a16:creationId xmlns:a16="http://schemas.microsoft.com/office/drawing/2014/main" id="{87964CCE-3C22-4FD3-8C13-CC4D92512F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11267" name="Foliennummernplatzhalter 4">
            <a:extLst>
              <a:ext uri="{FF2B5EF4-FFF2-40B4-BE49-F238E27FC236}">
                <a16:creationId xmlns:a16="http://schemas.microsoft.com/office/drawing/2014/main" id="{406F256B-2408-44F1-89FB-A3C99AFBAC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824068D6-9E0C-43C8-9D23-2875020A88AA}" type="slidenum">
              <a:rPr lang="de-DE" altLang="de-DE" sz="1000" smtClean="0">
                <a:solidFill>
                  <a:schemeClr val="accent1"/>
                </a:solidFill>
              </a:rPr>
              <a:pPr algn="l"/>
              <a:t>4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pic>
        <p:nvPicPr>
          <p:cNvPr id="11269" name="Grafik 12">
            <a:extLst>
              <a:ext uri="{FF2B5EF4-FFF2-40B4-BE49-F238E27FC236}">
                <a16:creationId xmlns:a16="http://schemas.microsoft.com/office/drawing/2014/main" id="{32129AE1-0A17-4038-A472-14B2FE09B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1642" b="23543"/>
          <a:stretch/>
        </p:blipFill>
        <p:spPr bwMode="auto">
          <a:xfrm>
            <a:off x="251520" y="2278453"/>
            <a:ext cx="5148572" cy="388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ACFA582-39AE-D642-A078-87E8CF6B5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589" y="2708920"/>
            <a:ext cx="3740150" cy="3282305"/>
          </a:xfrm>
        </p:spPr>
        <p:txBody>
          <a:bodyPr/>
          <a:lstStyle/>
          <a:p>
            <a:pPr marL="539750" lvl="1" indent="0" eaLnBrk="1" hangingPunct="1">
              <a:buFont typeface="Arial" panose="020B0604020202020204" pitchFamily="34" charset="0"/>
              <a:buNone/>
            </a:pPr>
            <a:endParaRPr lang="de-DE" altLang="de-DE" dirty="0"/>
          </a:p>
          <a:p>
            <a:pPr marL="882650" lvl="1" indent="-342900" eaLnBrk="1" hangingPunct="1">
              <a:buFont typeface="+mj-lt"/>
              <a:buAutoNum type="arabicPeriod"/>
            </a:pPr>
            <a:r>
              <a:rPr lang="de-DE" altLang="de-DE" dirty="0"/>
              <a:t>TRAJECTORY PARTITION:</a:t>
            </a:r>
          </a:p>
          <a:p>
            <a:pPr marL="963613" lvl="2" indent="0" eaLnBrk="1" hangingPunct="1">
              <a:buNone/>
            </a:pPr>
            <a:r>
              <a:rPr lang="de-DE" altLang="de-DE" dirty="0"/>
              <a:t>Erkennen der </a:t>
            </a:r>
            <a:r>
              <a:rPr lang="de-DE" altLang="de-DE" dirty="0" err="1"/>
              <a:t>Stoppoints</a:t>
            </a:r>
            <a:endParaRPr lang="de-DE" altLang="de-DE" dirty="0"/>
          </a:p>
          <a:p>
            <a:pPr marL="963613" lvl="2" indent="0" eaLnBrk="1" hangingPunct="1">
              <a:buNone/>
            </a:pPr>
            <a:r>
              <a:rPr lang="de-DE" altLang="de-DE" dirty="0"/>
              <a:t>mithilfe der TDBC Methode</a:t>
            </a:r>
          </a:p>
          <a:p>
            <a:pPr marL="963613" lvl="2" indent="0" eaLnBrk="1" hangingPunct="1">
              <a:buNone/>
            </a:pPr>
            <a:endParaRPr lang="de-DE" altLang="de-DE" dirty="0"/>
          </a:p>
          <a:p>
            <a:pPr marL="882650" lvl="1" indent="-342900" eaLnBrk="1" hangingPunct="1">
              <a:buFont typeface="+mj-lt"/>
              <a:buAutoNum type="arabicPeriod"/>
            </a:pPr>
            <a:r>
              <a:rPr lang="de-DE" altLang="de-DE" dirty="0"/>
              <a:t>DATA SIMPLIFICATION:</a:t>
            </a:r>
          </a:p>
          <a:p>
            <a:pPr marL="947738" lvl="2" indent="0" eaLnBrk="1" hangingPunct="1">
              <a:buNone/>
            </a:pPr>
            <a:r>
              <a:rPr lang="de-DE" altLang="de-DE" dirty="0"/>
              <a:t>Anwenden des</a:t>
            </a:r>
          </a:p>
          <a:p>
            <a:pPr marL="947738" lvl="2" indent="0" eaLnBrk="1" hangingPunct="1">
              <a:buNone/>
            </a:pPr>
            <a:r>
              <a:rPr lang="de-DE" altLang="de-DE" dirty="0"/>
              <a:t>Douglas-Peuker Algorithmus</a:t>
            </a:r>
          </a:p>
          <a:p>
            <a:pPr marL="947738" lvl="2" indent="0" eaLnBrk="1" hangingPunct="1">
              <a:buNone/>
            </a:pPr>
            <a:endParaRPr lang="de-DE" altLang="de-DE" dirty="0"/>
          </a:p>
          <a:p>
            <a:pPr marL="882650" lvl="1" indent="-342900" eaLnBrk="1" hangingPunct="1">
              <a:buFont typeface="+mj-lt"/>
              <a:buAutoNum type="arabicPeriod"/>
            </a:pPr>
            <a:r>
              <a:rPr lang="de-DE" altLang="de-DE" dirty="0"/>
              <a:t>COMMON SEGMENT DISCOVERY</a:t>
            </a:r>
          </a:p>
          <a:p>
            <a:pPr marL="539750" lvl="1" indent="0" eaLnBrk="1" hangingPunct="1">
              <a:buFont typeface="Arial" panose="020B0604020202020204" pitchFamily="34" charset="0"/>
              <a:buChar char="•"/>
            </a:pPr>
            <a:endParaRPr lang="de-DE" alt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>
            <a:extLst>
              <a:ext uri="{FF2B5EF4-FFF2-40B4-BE49-F238E27FC236}">
                <a16:creationId xmlns:a16="http://schemas.microsoft.com/office/drawing/2014/main" id="{B57A41BF-DCC6-4A2A-AFB4-E0341DEB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Common Segment Discovery</a:t>
            </a:r>
          </a:p>
        </p:txBody>
      </p:sp>
      <p:sp>
        <p:nvSpPr>
          <p:cNvPr id="15363" name="Fußzeilenplatzhalter 3">
            <a:extLst>
              <a:ext uri="{FF2B5EF4-FFF2-40B4-BE49-F238E27FC236}">
                <a16:creationId xmlns:a16="http://schemas.microsoft.com/office/drawing/2014/main" id="{018D30FE-787A-4F26-A65A-CBD29A0D75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15364" name="Foliennummernplatzhalter 4">
            <a:extLst>
              <a:ext uri="{FF2B5EF4-FFF2-40B4-BE49-F238E27FC236}">
                <a16:creationId xmlns:a16="http://schemas.microsoft.com/office/drawing/2014/main" id="{46AC3CBC-73F4-4C15-9BF9-84B5E0476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C0953BB0-FCFA-479E-B15C-639EEE9B3055}" type="slidenum">
              <a:rPr lang="de-DE" altLang="de-DE" sz="1000" smtClean="0">
                <a:solidFill>
                  <a:schemeClr val="accent1"/>
                </a:solidFill>
              </a:rPr>
              <a:pPr algn="l"/>
              <a:t>5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pic>
        <p:nvPicPr>
          <p:cNvPr id="15365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001098-6ED3-42CD-A32B-80ECB823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8"/>
          <a:stretch/>
        </p:blipFill>
        <p:spPr bwMode="auto">
          <a:xfrm>
            <a:off x="4718703" y="2754139"/>
            <a:ext cx="4024652" cy="321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07F9DB-CFE2-4F94-B926-827C9F6AC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 bwMode="auto">
          <a:xfrm>
            <a:off x="515527" y="3284984"/>
            <a:ext cx="405674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B1F2716-086B-487B-AC66-7FAEA3E3E34A}"/>
              </a:ext>
            </a:extLst>
          </p:cNvPr>
          <p:cNvSpPr txBox="1"/>
          <p:nvPr/>
        </p:nvSpPr>
        <p:spPr>
          <a:xfrm>
            <a:off x="1259632" y="2447776"/>
            <a:ext cx="2016224" cy="31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1400" dirty="0"/>
              <a:t>TRACLUS	Clustering	</a:t>
            </a:r>
            <a:endParaRPr lang="de-DE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F18AF4-FE30-4B2F-B907-3681E72EDADA}"/>
              </a:ext>
            </a:extLst>
          </p:cNvPr>
          <p:cNvSpPr txBox="1"/>
          <p:nvPr/>
        </p:nvSpPr>
        <p:spPr>
          <a:xfrm>
            <a:off x="5922150" y="245318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de-DE" sz="1400" dirty="0"/>
              <a:t>Multi-Level Grid Index</a:t>
            </a:r>
            <a:endParaRPr lang="de-DE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FEAD8-8B0A-4EA8-A7DE-598F521C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altLang="de-DE" dirty="0"/>
              <a:t>Vorgehen – Beispielcluster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1EA65B5B-43A1-48B5-9F15-85660A051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101907"/>
              </p:ext>
            </p:extLst>
          </p:nvPr>
        </p:nvGraphicFramePr>
        <p:xfrm>
          <a:off x="395288" y="2564904"/>
          <a:ext cx="8353421" cy="3005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88">
                  <a:extLst>
                    <a:ext uri="{9D8B030D-6E8A-4147-A177-3AD203B41FA5}">
                      <a16:colId xmlns:a16="http://schemas.microsoft.com/office/drawing/2014/main" val="2052127226"/>
                    </a:ext>
                  </a:extLst>
                </a:gridCol>
                <a:gridCol w="799137">
                  <a:extLst>
                    <a:ext uri="{9D8B030D-6E8A-4147-A177-3AD203B41FA5}">
                      <a16:colId xmlns:a16="http://schemas.microsoft.com/office/drawing/2014/main" val="2678123308"/>
                    </a:ext>
                  </a:extLst>
                </a:gridCol>
                <a:gridCol w="760067">
                  <a:extLst>
                    <a:ext uri="{9D8B030D-6E8A-4147-A177-3AD203B41FA5}">
                      <a16:colId xmlns:a16="http://schemas.microsoft.com/office/drawing/2014/main" val="3382840174"/>
                    </a:ext>
                  </a:extLst>
                </a:gridCol>
                <a:gridCol w="541065">
                  <a:extLst>
                    <a:ext uri="{9D8B030D-6E8A-4147-A177-3AD203B41FA5}">
                      <a16:colId xmlns:a16="http://schemas.microsoft.com/office/drawing/2014/main" val="1313253112"/>
                    </a:ext>
                  </a:extLst>
                </a:gridCol>
                <a:gridCol w="492018">
                  <a:extLst>
                    <a:ext uri="{9D8B030D-6E8A-4147-A177-3AD203B41FA5}">
                      <a16:colId xmlns:a16="http://schemas.microsoft.com/office/drawing/2014/main" val="3788201585"/>
                    </a:ext>
                  </a:extLst>
                </a:gridCol>
                <a:gridCol w="809114">
                  <a:extLst>
                    <a:ext uri="{9D8B030D-6E8A-4147-A177-3AD203B41FA5}">
                      <a16:colId xmlns:a16="http://schemas.microsoft.com/office/drawing/2014/main" val="3824807252"/>
                    </a:ext>
                  </a:extLst>
                </a:gridCol>
                <a:gridCol w="760067">
                  <a:extLst>
                    <a:ext uri="{9D8B030D-6E8A-4147-A177-3AD203B41FA5}">
                      <a16:colId xmlns:a16="http://schemas.microsoft.com/office/drawing/2014/main" val="2660600996"/>
                    </a:ext>
                  </a:extLst>
                </a:gridCol>
                <a:gridCol w="541065">
                  <a:extLst>
                    <a:ext uri="{9D8B030D-6E8A-4147-A177-3AD203B41FA5}">
                      <a16:colId xmlns:a16="http://schemas.microsoft.com/office/drawing/2014/main" val="239769080"/>
                    </a:ext>
                  </a:extLst>
                </a:gridCol>
                <a:gridCol w="541065">
                  <a:extLst>
                    <a:ext uri="{9D8B030D-6E8A-4147-A177-3AD203B41FA5}">
                      <a16:colId xmlns:a16="http://schemas.microsoft.com/office/drawing/2014/main" val="3739996264"/>
                    </a:ext>
                  </a:extLst>
                </a:gridCol>
                <a:gridCol w="901775">
                  <a:extLst>
                    <a:ext uri="{9D8B030D-6E8A-4147-A177-3AD203B41FA5}">
                      <a16:colId xmlns:a16="http://schemas.microsoft.com/office/drawing/2014/main" val="1444686438"/>
                    </a:ext>
                  </a:extLst>
                </a:gridCol>
                <a:gridCol w="901775">
                  <a:extLst>
                    <a:ext uri="{9D8B030D-6E8A-4147-A177-3AD203B41FA5}">
                      <a16:colId xmlns:a16="http://schemas.microsoft.com/office/drawing/2014/main" val="3222529201"/>
                    </a:ext>
                  </a:extLst>
                </a:gridCol>
                <a:gridCol w="494437">
                  <a:extLst>
                    <a:ext uri="{9D8B030D-6E8A-4147-A177-3AD203B41FA5}">
                      <a16:colId xmlns:a16="http://schemas.microsoft.com/office/drawing/2014/main" val="3095062917"/>
                    </a:ext>
                  </a:extLst>
                </a:gridCol>
                <a:gridCol w="451548">
                  <a:extLst>
                    <a:ext uri="{9D8B030D-6E8A-4147-A177-3AD203B41FA5}">
                      <a16:colId xmlns:a16="http://schemas.microsoft.com/office/drawing/2014/main" val="321721733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Startpunkt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Endpunkt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extLst>
                  <a:ext uri="{0D108BD9-81ED-4DB2-BD59-A6C34878D82A}">
                    <a16:rowId xmlns:a16="http://schemas.microsoft.com/office/drawing/2014/main" val="30239137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Line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Längengrad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Breitengrad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Startzeit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>
                          <a:effectLst/>
                        </a:rPr>
                        <a:t>Endzeit</a:t>
                      </a:r>
                      <a:endParaRPr lang="de-DE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Längengrad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Breitengrad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Startzeit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Endzeit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Distanz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Ausrichtung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Routen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u="none" strike="noStrike" dirty="0">
                          <a:effectLst/>
                        </a:rPr>
                        <a:t>Cluster</a:t>
                      </a:r>
                      <a:endParaRPr lang="de-DE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extLst>
                  <a:ext uri="{0D108BD9-81ED-4DB2-BD59-A6C34878D82A}">
                    <a16:rowId xmlns:a16="http://schemas.microsoft.com/office/drawing/2014/main" val="1309475509"/>
                  </a:ext>
                </a:extLst>
              </a:tr>
              <a:tr h="402570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81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-8,586837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41,167136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810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855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-8,587635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41,167686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870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900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90,5468716133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155,2347857759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421303757"/>
                  </a:ext>
                </a:extLst>
              </a:tr>
              <a:tr h="402570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82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-8,587635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41,167686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870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900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-8,588817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41,168192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915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960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113,7919125443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163,9997483350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679427601"/>
                  </a:ext>
                </a:extLst>
              </a:tr>
              <a:tr h="402570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2874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-8,587782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41,167539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780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 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-8,594226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41,171562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825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700,7482056296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157,1524335969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213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125173978"/>
                  </a:ext>
                </a:extLst>
              </a:tr>
              <a:tr h="402570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3845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-8,583768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41,166549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510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 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-8,587701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41,167620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525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350,0962405717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169,6649251321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293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577502156"/>
                  </a:ext>
                </a:extLst>
              </a:tr>
              <a:tr h="402570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3846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-8,587701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41,167620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525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-8,594127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41,171625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555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698,3105614869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157,1893005578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293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20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2652192875"/>
                  </a:ext>
                </a:extLst>
              </a:tr>
              <a:tr h="416451"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83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-8,588817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41,168192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915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960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-8,594325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41,171760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1050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>
                          <a:effectLst/>
                        </a:rPr>
                        <a:t>608,2797986390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156,3815278182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10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800" u="none" strike="noStrike" dirty="0">
                          <a:effectLst/>
                        </a:rPr>
                        <a:t>20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2448440394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D2EBD5-3F2E-42C8-BC03-E9349468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4C3BF-BD82-42D9-812E-3D1398DB6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305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FEAD8-8B0A-4EA8-A7DE-598F521C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de-DE" altLang="de-DE" dirty="0"/>
              <a:t>Vorgehen – Beispielcluster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D2EBD5-3F2E-42C8-BC03-E9349468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Abschlusspräsentation DBPRO 19  | Mark Bauknecht | Xu Jia Fug Liu | |Karen Verónica Sacotto Cárdenas</a:t>
            </a:r>
            <a:endParaRPr lang="de-DE" altLang="de-DE" b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4C3BF-BD82-42D9-812E-3D1398DB6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65EA82EB-7D99-4175-956B-F64EB46773E0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graphicFrame>
        <p:nvGraphicFramePr>
          <p:cNvPr id="8" name="Inhaltsplatzhalter 5">
            <a:extLst>
              <a:ext uri="{FF2B5EF4-FFF2-40B4-BE49-F238E27FC236}">
                <a16:creationId xmlns:a16="http://schemas.microsoft.com/office/drawing/2014/main" id="{313F3D27-3CFB-4788-B59D-904D1500F2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839256"/>
              </p:ext>
            </p:extLst>
          </p:nvPr>
        </p:nvGraphicFramePr>
        <p:xfrm>
          <a:off x="395287" y="2564904"/>
          <a:ext cx="8353422" cy="3283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687">
                  <a:extLst>
                    <a:ext uri="{9D8B030D-6E8A-4147-A177-3AD203B41FA5}">
                      <a16:colId xmlns:a16="http://schemas.microsoft.com/office/drawing/2014/main" val="2052127226"/>
                    </a:ext>
                  </a:extLst>
                </a:gridCol>
                <a:gridCol w="852048">
                  <a:extLst>
                    <a:ext uri="{9D8B030D-6E8A-4147-A177-3AD203B41FA5}">
                      <a16:colId xmlns:a16="http://schemas.microsoft.com/office/drawing/2014/main" val="2678123308"/>
                    </a:ext>
                  </a:extLst>
                </a:gridCol>
                <a:gridCol w="852048">
                  <a:extLst>
                    <a:ext uri="{9D8B030D-6E8A-4147-A177-3AD203B41FA5}">
                      <a16:colId xmlns:a16="http://schemas.microsoft.com/office/drawing/2014/main" val="3382840174"/>
                    </a:ext>
                  </a:extLst>
                </a:gridCol>
                <a:gridCol w="606543">
                  <a:extLst>
                    <a:ext uri="{9D8B030D-6E8A-4147-A177-3AD203B41FA5}">
                      <a16:colId xmlns:a16="http://schemas.microsoft.com/office/drawing/2014/main" val="1313253112"/>
                    </a:ext>
                  </a:extLst>
                </a:gridCol>
                <a:gridCol w="551561">
                  <a:extLst>
                    <a:ext uri="{9D8B030D-6E8A-4147-A177-3AD203B41FA5}">
                      <a16:colId xmlns:a16="http://schemas.microsoft.com/office/drawing/2014/main" val="3788201585"/>
                    </a:ext>
                  </a:extLst>
                </a:gridCol>
                <a:gridCol w="907031">
                  <a:extLst>
                    <a:ext uri="{9D8B030D-6E8A-4147-A177-3AD203B41FA5}">
                      <a16:colId xmlns:a16="http://schemas.microsoft.com/office/drawing/2014/main" val="3824807252"/>
                    </a:ext>
                  </a:extLst>
                </a:gridCol>
                <a:gridCol w="852048">
                  <a:extLst>
                    <a:ext uri="{9D8B030D-6E8A-4147-A177-3AD203B41FA5}">
                      <a16:colId xmlns:a16="http://schemas.microsoft.com/office/drawing/2014/main" val="2660600996"/>
                    </a:ext>
                  </a:extLst>
                </a:gridCol>
                <a:gridCol w="606543">
                  <a:extLst>
                    <a:ext uri="{9D8B030D-6E8A-4147-A177-3AD203B41FA5}">
                      <a16:colId xmlns:a16="http://schemas.microsoft.com/office/drawing/2014/main" val="239769080"/>
                    </a:ext>
                  </a:extLst>
                </a:gridCol>
                <a:gridCol w="606543">
                  <a:extLst>
                    <a:ext uri="{9D8B030D-6E8A-4147-A177-3AD203B41FA5}">
                      <a16:colId xmlns:a16="http://schemas.microsoft.com/office/drawing/2014/main" val="3739996264"/>
                    </a:ext>
                  </a:extLst>
                </a:gridCol>
                <a:gridCol w="1010905">
                  <a:extLst>
                    <a:ext uri="{9D8B030D-6E8A-4147-A177-3AD203B41FA5}">
                      <a16:colId xmlns:a16="http://schemas.microsoft.com/office/drawing/2014/main" val="1444686438"/>
                    </a:ext>
                  </a:extLst>
                </a:gridCol>
                <a:gridCol w="554272">
                  <a:extLst>
                    <a:ext uri="{9D8B030D-6E8A-4147-A177-3AD203B41FA5}">
                      <a16:colId xmlns:a16="http://schemas.microsoft.com/office/drawing/2014/main" val="3095062917"/>
                    </a:ext>
                  </a:extLst>
                </a:gridCol>
                <a:gridCol w="506193">
                  <a:extLst>
                    <a:ext uri="{9D8B030D-6E8A-4147-A177-3AD203B41FA5}">
                      <a16:colId xmlns:a16="http://schemas.microsoft.com/office/drawing/2014/main" val="321721733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Startpunkt</a:t>
                      </a:r>
                    </a:p>
                  </a:txBody>
                  <a:tcPr marL="6163" marR="6163" marT="6163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Endpunkt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extLst>
                  <a:ext uri="{0D108BD9-81ED-4DB2-BD59-A6C34878D82A}">
                    <a16:rowId xmlns:a16="http://schemas.microsoft.com/office/drawing/2014/main" val="3023913705"/>
                  </a:ext>
                </a:extLst>
              </a:tr>
              <a:tr h="354446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 err="1">
                          <a:effectLst/>
                        </a:rPr>
                        <a:t>LineID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Längengrad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Breitengrad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Startzeit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Endzeit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Längengrad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Breitengrad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Startzeit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Endzeit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Distanz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Routen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u="none" strike="noStrike" dirty="0">
                          <a:effectLst/>
                        </a:rPr>
                        <a:t>Cluster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3" marR="6163" marT="6163" marB="0" anchor="b"/>
                </a:tc>
                <a:extLst>
                  <a:ext uri="{0D108BD9-81ED-4DB2-BD59-A6C34878D82A}">
                    <a16:rowId xmlns:a16="http://schemas.microsoft.com/office/drawing/2014/main" val="1309475509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81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-8,586837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41,167136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810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855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-8,587635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41,167686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870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900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90,5468716133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10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421303757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82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-8,587635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41,167686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870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900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-8,588817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41,168192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915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960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113,7919125443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10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679427601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2874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-8,587782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41,167539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780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-8,594226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41,171562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825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700,7482056296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213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125173978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3845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-8,583768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41,166549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510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-8,587701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41,167620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525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350,0962405717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293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3577502156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3846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-8,587701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41,167620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525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-8,594127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41,171625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555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698,3105614869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293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2652192875"/>
                  </a:ext>
                </a:extLst>
              </a:tr>
              <a:tr h="452733"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83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-8,588817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41,168192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>
                          <a:effectLst/>
                        </a:rPr>
                        <a:t>915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960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-8,594325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41,171760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1050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608,2797986390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10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000" u="none" strike="noStrike" dirty="0">
                          <a:effectLst/>
                        </a:rPr>
                        <a:t>20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3" marR="6163" marT="6163" marB="0" anchor="ctr"/>
                </a:tc>
                <a:extLst>
                  <a:ext uri="{0D108BD9-81ED-4DB2-BD59-A6C34878D82A}">
                    <a16:rowId xmlns:a16="http://schemas.microsoft.com/office/drawing/2014/main" val="244844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72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Grafik 8">
            <a:extLst>
              <a:ext uri="{FF2B5EF4-FFF2-40B4-BE49-F238E27FC236}">
                <a16:creationId xmlns:a16="http://schemas.microsoft.com/office/drawing/2014/main" id="{B91E80F9-247F-4FEE-8D2A-F7566258D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r="4145" b="11824"/>
          <a:stretch/>
        </p:blipFill>
        <p:spPr bwMode="auto">
          <a:xfrm>
            <a:off x="395288" y="2305050"/>
            <a:ext cx="4536504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Titel 1">
            <a:extLst>
              <a:ext uri="{FF2B5EF4-FFF2-40B4-BE49-F238E27FC236}">
                <a16:creationId xmlns:a16="http://schemas.microsoft.com/office/drawing/2014/main" id="{39BF976F-1AAB-41A2-9685-3F09BF2B0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Common Segment Discovery</a:t>
            </a:r>
          </a:p>
        </p:txBody>
      </p:sp>
      <p:sp>
        <p:nvSpPr>
          <p:cNvPr id="17410" name="Inhaltsplatzhalter 2">
            <a:extLst>
              <a:ext uri="{FF2B5EF4-FFF2-40B4-BE49-F238E27FC236}">
                <a16:creationId xmlns:a16="http://schemas.microsoft.com/office/drawing/2014/main" id="{9C1ADE18-95F9-46B2-AC5F-22A404201E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04048" y="2349499"/>
            <a:ext cx="3744416" cy="3816351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AutoNum type="alphaLcParenR"/>
            </a:pPr>
            <a:endParaRPr lang="de-DE" altLang="de-DE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Identifiziere der aufeinanderfolgenden Linien von verschiedenen Routen.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Berechnen einer Repräsentationslinie    und Projektion der Start und Endpunkte.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Entfernung der redundante Projektionspunkte und Filterung der  kurzen Projektionslinie.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lphaLcParenR"/>
            </a:pPr>
            <a:r>
              <a:rPr lang="de-DE" altLang="de-DE" dirty="0"/>
              <a:t>Zusammenführen in ein STS        (Common Segment Temporal </a:t>
            </a:r>
            <a:r>
              <a:rPr lang="de-DE" altLang="de-DE" dirty="0" err="1"/>
              <a:t>Sequence</a:t>
            </a:r>
            <a:r>
              <a:rPr lang="de-DE" altLang="de-DE" dirty="0"/>
              <a:t>)</a:t>
            </a:r>
          </a:p>
        </p:txBody>
      </p:sp>
      <p:sp>
        <p:nvSpPr>
          <p:cNvPr id="17411" name="Fußzeilenplatzhalter 3">
            <a:extLst>
              <a:ext uri="{FF2B5EF4-FFF2-40B4-BE49-F238E27FC236}">
                <a16:creationId xmlns:a16="http://schemas.microsoft.com/office/drawing/2014/main" id="{442C0D9E-E293-4E64-8E2F-5C1F46B7BB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17412" name="Foliennummernplatzhalter 4">
            <a:extLst>
              <a:ext uri="{FF2B5EF4-FFF2-40B4-BE49-F238E27FC236}">
                <a16:creationId xmlns:a16="http://schemas.microsoft.com/office/drawing/2014/main" id="{9209969C-1DF3-4EF2-8A43-5A4DC95772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17C2B08B-3577-4057-878A-D4B5FEDDBC78}" type="slidenum">
              <a:rPr lang="de-DE" altLang="de-DE" sz="1000" smtClean="0">
                <a:solidFill>
                  <a:schemeClr val="accent1"/>
                </a:solidFill>
              </a:rPr>
              <a:pPr algn="l"/>
              <a:t>8</a:t>
            </a:fld>
            <a:endParaRPr lang="de-DE" altLang="de-DE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>
            <a:extLst>
              <a:ext uri="{FF2B5EF4-FFF2-40B4-BE49-F238E27FC236}">
                <a16:creationId xmlns:a16="http://schemas.microsoft.com/office/drawing/2014/main" id="{81890B0A-81F1-479E-A7A4-0B687BC55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39900"/>
            <a:ext cx="8061325" cy="358775"/>
          </a:xfrm>
        </p:spPr>
        <p:txBody>
          <a:bodyPr/>
          <a:lstStyle/>
          <a:p>
            <a:pPr eaLnBrk="1" hangingPunct="1"/>
            <a:r>
              <a:rPr lang="de-DE" altLang="de-DE" dirty="0"/>
              <a:t>Vorgehen – Repräsentationslinie</a:t>
            </a:r>
          </a:p>
        </p:txBody>
      </p:sp>
      <p:sp>
        <p:nvSpPr>
          <p:cNvPr id="19459" name="Fußzeilenplatzhalter 3">
            <a:extLst>
              <a:ext uri="{FF2B5EF4-FFF2-40B4-BE49-F238E27FC236}">
                <a16:creationId xmlns:a16="http://schemas.microsoft.com/office/drawing/2014/main" id="{B035B47F-1B75-427C-879C-A4FDE0991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Abschlusspräsentation DBPRO 19  | Mark Bauknecht | Xu Jia Fug Liu | |Karen Verónica Sacotto Cárdenas</a:t>
            </a:r>
            <a:endParaRPr lang="de-DE" altLang="de-DE" sz="1000" b="0">
              <a:solidFill>
                <a:schemeClr val="accent1"/>
              </a:solidFill>
            </a:endParaRPr>
          </a:p>
        </p:txBody>
      </p:sp>
      <p:sp>
        <p:nvSpPr>
          <p:cNvPr id="19460" name="Foliennummernplatzhalter 4">
            <a:extLst>
              <a:ext uri="{FF2B5EF4-FFF2-40B4-BE49-F238E27FC236}">
                <a16:creationId xmlns:a16="http://schemas.microsoft.com/office/drawing/2014/main" id="{2421BBE8-82C7-4A2C-8C12-07B58A2BE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000">
                <a:solidFill>
                  <a:schemeClr val="accent1"/>
                </a:solidFill>
              </a:rPr>
              <a:t>Seite </a:t>
            </a:r>
            <a:fld id="{D161ACE0-B0EB-4CF2-BB5C-58E730064DA1}" type="slidenum">
              <a:rPr lang="de-DE" altLang="de-DE" sz="1000" smtClean="0">
                <a:solidFill>
                  <a:schemeClr val="accent1"/>
                </a:solidFill>
              </a:rPr>
              <a:pPr algn="l"/>
              <a:t>9</a:t>
            </a:fld>
            <a:endParaRPr lang="de-DE" altLang="de-DE" sz="1000">
              <a:solidFill>
                <a:schemeClr val="accent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6AE113-1A41-47E7-8EDB-FCA44FAA54EC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43" y="2245187"/>
            <a:ext cx="6408514" cy="3978244"/>
            <a:chOff x="1498599" y="2349500"/>
            <a:chExt cx="6145164" cy="3814763"/>
          </a:xfrm>
        </p:grpSpPr>
        <p:pic>
          <p:nvPicPr>
            <p:cNvPr id="19461" name="Grafik 5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C5E227D4-5FB9-4BF2-BC5B-5F24980DC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599" y="4194176"/>
              <a:ext cx="6143625" cy="19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2" name="Grafik 6">
              <a:extLst>
                <a:ext uri="{FF2B5EF4-FFF2-40B4-BE49-F238E27FC236}">
                  <a16:creationId xmlns:a16="http://schemas.microsoft.com/office/drawing/2014/main" id="{7418A7C6-8C71-433B-B6C7-943CFF64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763" y="2349500"/>
              <a:ext cx="6096000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n2nyiRVAk2sY8r3g7e7o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RVlIXFhMUKcTRq50NOd6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Jmfxb3zEeiMYzrBxsRI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TyP7.I8o0mRTE2M3SO9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MkvLq5LE6J6OdVhrKBNw"/>
</p:tagLst>
</file>

<file path=ppt/theme/theme1.xml><?xml version="1.0" encoding="utf-8"?>
<a:theme xmlns:a="http://schemas.openxmlformats.org/drawingml/2006/main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1818</Words>
  <Application>Microsoft Office PowerPoint</Application>
  <PresentationFormat>Bildschirmpräsentation (4:3)</PresentationFormat>
  <Paragraphs>736</Paragraphs>
  <Slides>20</Slides>
  <Notes>20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Technische Universität Berlin | PowerPoint Master</vt:lpstr>
      <vt:lpstr>TCLayout.ActiveDocument.1</vt:lpstr>
      <vt:lpstr>Abschlusspräsentation Datenbankprojekt 2019  Mining Frequent Route Patterns Based on Personal Trajectory Abstraction  </vt:lpstr>
      <vt:lpstr>Gliederung</vt:lpstr>
      <vt:lpstr>Ziel des Projekts</vt:lpstr>
      <vt:lpstr>Vorgehen – Trajectory Abstraction</vt:lpstr>
      <vt:lpstr>Vorgehen – Common Segment Discovery</vt:lpstr>
      <vt:lpstr>Vorgehen – Beispielcluster</vt:lpstr>
      <vt:lpstr>Vorgehen – Beispielcluster</vt:lpstr>
      <vt:lpstr>Vorgehen – Common Segment Discovery</vt:lpstr>
      <vt:lpstr>Vorgehen – Repräsentationslinie</vt:lpstr>
      <vt:lpstr>Vorgehen – Optimierung</vt:lpstr>
      <vt:lpstr>Vorgehen – Optimierung</vt:lpstr>
      <vt:lpstr>Mining - SPMF</vt:lpstr>
      <vt:lpstr>Mining – Spade</vt:lpstr>
      <vt:lpstr>Mining - Spade</vt:lpstr>
      <vt:lpstr>Mining - Spade</vt:lpstr>
      <vt:lpstr>Mining - Spade</vt:lpstr>
      <vt:lpstr>Probleme – Performance </vt:lpstr>
      <vt:lpstr>Probleme – Performance </vt:lpstr>
      <vt:lpstr>Ergebnisse</vt:lpstr>
      <vt:lpstr>Quellen und Referenzangaben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Default User</dc:creator>
  <cp:lastModifiedBy>Mark Bauknecht</cp:lastModifiedBy>
  <cp:revision>91</cp:revision>
  <dcterms:created xsi:type="dcterms:W3CDTF">2013-01-25T10:15:56Z</dcterms:created>
  <dcterms:modified xsi:type="dcterms:W3CDTF">2019-07-07T21:37:22Z</dcterms:modified>
</cp:coreProperties>
</file>